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34"/>
  </p:notesMasterIdLst>
  <p:sldIdLst>
    <p:sldId id="270" r:id="rId5"/>
    <p:sldId id="256" r:id="rId6"/>
    <p:sldId id="273" r:id="rId7"/>
    <p:sldId id="274" r:id="rId8"/>
    <p:sldId id="272" r:id="rId9"/>
    <p:sldId id="271" r:id="rId10"/>
    <p:sldId id="298" r:id="rId11"/>
    <p:sldId id="294" r:id="rId12"/>
    <p:sldId id="295" r:id="rId13"/>
    <p:sldId id="291" r:id="rId14"/>
    <p:sldId id="275" r:id="rId15"/>
    <p:sldId id="289" r:id="rId16"/>
    <p:sldId id="276" r:id="rId17"/>
    <p:sldId id="277" r:id="rId18"/>
    <p:sldId id="278" r:id="rId19"/>
    <p:sldId id="279" r:id="rId20"/>
    <p:sldId id="285" r:id="rId21"/>
    <p:sldId id="286" r:id="rId22"/>
    <p:sldId id="280" r:id="rId23"/>
    <p:sldId id="297" r:id="rId24"/>
    <p:sldId id="296" r:id="rId25"/>
    <p:sldId id="290" r:id="rId26"/>
    <p:sldId id="287" r:id="rId27"/>
    <p:sldId id="282" r:id="rId28"/>
    <p:sldId id="288" r:id="rId29"/>
    <p:sldId id="284" r:id="rId30"/>
    <p:sldId id="292" r:id="rId31"/>
    <p:sldId id="293" r:id="rId32"/>
    <p:sldId id="299" r:id="rId33"/>
  </p:sldIdLst>
  <p:sldSz cx="9144000" cy="6858000" type="screen4x3"/>
  <p:notesSz cx="6858000" cy="9144000"/>
  <p:embeddedFontLst>
    <p:embeddedFont>
      <p:font typeface="Bahnschrift Condensed" panose="020B0502040204020203" pitchFamily="34" charset="0"/>
      <p:regular r:id="rId35"/>
      <p:bold r:id="rId36"/>
    </p:embeddedFont>
    <p:embeddedFont>
      <p:font typeface="Century Gothic" panose="020B0502020202020204" pitchFamily="34" charset="0"/>
      <p:regular r:id="rId37"/>
      <p:bold r:id="rId38"/>
      <p:italic r:id="rId39"/>
      <p:boldItalic r:id="rId40"/>
    </p:embeddedFont>
    <p:embeddedFont>
      <p:font typeface="メイリオ" panose="020B0604030504040204" pitchFamily="50" charset="-128"/>
      <p:regular r:id="rId41"/>
      <p:bold r:id="rId42"/>
      <p:italic r:id="rId43"/>
      <p:boldItalic r:id="rId44"/>
    </p:embeddedFont>
    <p:embeddedFont>
      <p:font typeface="游ゴシック" panose="020B0400000000000000" pitchFamily="50" charset="-128"/>
      <p:regular r:id="rId45"/>
      <p:bold r:id="rId4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1DFBEC-FC68-4DA4-8ED1-838FDA33B3C3}" v="740" dt="2020-02-07T07:52:06.454"/>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79" autoAdjust="0"/>
    <p:restoredTop sz="94800" autoAdjust="0"/>
  </p:normalViewPr>
  <p:slideViewPr>
    <p:cSldViewPr snapToGrid="0">
      <p:cViewPr varScale="1">
        <p:scale>
          <a:sx n="104" d="100"/>
          <a:sy n="104" d="100"/>
        </p:scale>
        <p:origin x="24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4.fntdata"/><Relationship Id="rId46" Type="http://schemas.openxmlformats.org/officeDocument/2006/relationships/font" Target="fonts/font12.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0.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4.xml"/><Relationship Id="rId51" Type="http://schemas.microsoft.com/office/2015/10/relationships/revisionInfo" Target="revisionInfo.xml"/></Relationships>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sv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2020/2/7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1D233A8A-C14E-4B21-B228-4D1831F8ED91}" type="slidenum">
              <a:rPr kumimoji="1" lang="ja-JP" altLang="en-US" smtClean="0"/>
              <a:t>11</a:t>
            </a:fld>
            <a:endParaRPr kumimoji="1" lang="ja-JP" altLang="en-US"/>
          </a:p>
        </p:txBody>
      </p:sp>
    </p:spTree>
    <p:extLst>
      <p:ext uri="{BB962C8B-B14F-4D97-AF65-F5344CB8AC3E}">
        <p14:creationId xmlns:p14="http://schemas.microsoft.com/office/powerpoint/2010/main" val="1671989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1D233A8A-C14E-4B21-B228-4D1831F8ED91}" type="slidenum">
              <a:rPr kumimoji="1" lang="ja-JP" altLang="en-US" smtClean="0"/>
              <a:t>12</a:t>
            </a:fld>
            <a:endParaRPr kumimoji="1" lang="ja-JP" altLang="en-US"/>
          </a:p>
        </p:txBody>
      </p:sp>
    </p:spTree>
    <p:extLst>
      <p:ext uri="{BB962C8B-B14F-4D97-AF65-F5344CB8AC3E}">
        <p14:creationId xmlns:p14="http://schemas.microsoft.com/office/powerpoint/2010/main" val="775840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2020/2/7</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2020/2/7</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2020/2/7</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2020/2/7</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2020/2/7</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2020/2/7</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2020/2/7</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2020/2/7</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g"/><Relationship Id="rId10" Type="http://schemas.openxmlformats.org/officeDocument/2006/relationships/image" Target="../media/image8.jpg"/><Relationship Id="rId4" Type="http://schemas.openxmlformats.org/officeDocument/2006/relationships/image" Target="../media/image2.jpg"/><Relationship Id="rId9"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3724819712"/>
              </p:ext>
            </p:extLst>
          </p:nvPr>
        </p:nvGraphicFramePr>
        <p:xfrm>
          <a:off x="599845" y="969361"/>
          <a:ext cx="6214428" cy="2103120"/>
        </p:xfrm>
        <a:graphic>
          <a:graphicData uri="http://schemas.openxmlformats.org/drawingml/2006/table">
            <a:tbl>
              <a:tblPr firstRow="1" bandRow="1">
                <a:tableStyleId>{5C22544A-7EE6-4342-B048-85BDC9FD1C3A}</a:tableStyleId>
              </a:tblPr>
              <a:tblGrid>
                <a:gridCol w="727393">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0">
                <a:tc>
                  <a:txBody>
                    <a:bodyPr/>
                    <a:lstStyle/>
                    <a:p>
                      <a:r>
                        <a:rPr kumimoji="1" lang="en-US" altLang="ja-JP" sz="800"/>
                        <a:t>2020.1.20</a:t>
                      </a:r>
                      <a:endParaRPr kumimoji="1" lang="ja-JP" altLang="en-US" sz="800" dirty="0"/>
                    </a:p>
                  </a:txBody>
                  <a:tcPr/>
                </a:tc>
                <a:tc>
                  <a:txBody>
                    <a:bodyPr/>
                    <a:lstStyle/>
                    <a:p>
                      <a:r>
                        <a:rPr kumimoji="1" lang="ja-JP" altLang="en-US" sz="800"/>
                        <a:t>・ウィンドウの中身が切れていたのを修正。（</a:t>
                      </a:r>
                      <a:r>
                        <a:rPr kumimoji="1" lang="en-US" altLang="ja-JP" sz="800"/>
                        <a:t>P.19</a:t>
                      </a:r>
                      <a:r>
                        <a:rPr kumimoji="1" lang="ja-JP" altLang="en-US" sz="800"/>
                        <a:t>）</a:t>
                      </a:r>
                      <a:endParaRPr kumimoji="1" lang="en-US" altLang="ja-JP" sz="800"/>
                    </a:p>
                    <a:p>
                      <a:r>
                        <a:rPr kumimoji="1" lang="ja-JP" altLang="en-US" sz="800"/>
                        <a:t>・抽出ボタンの内容が間違っているのを修正。（</a:t>
                      </a:r>
                      <a:r>
                        <a:rPr kumimoji="1" lang="en-US" altLang="ja-JP" sz="800"/>
                        <a:t>P.20</a:t>
                      </a:r>
                      <a:r>
                        <a:rPr kumimoji="1" lang="ja-JP" altLang="en-US" sz="80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r>
                        <a:rPr kumimoji="1" lang="en-US" altLang="ja-JP" sz="800"/>
                        <a:t>2020.1.22</a:t>
                      </a:r>
                      <a:endParaRPr kumimoji="1" lang="ja-JP" altLang="en-US" sz="800" dirty="0"/>
                    </a:p>
                  </a:txBody>
                  <a:tcPr/>
                </a:tc>
                <a:tc>
                  <a:txBody>
                    <a:bodyPr/>
                    <a:lstStyle/>
                    <a:p>
                      <a:r>
                        <a:rPr kumimoji="1" lang="ja-JP" altLang="en-US" sz="800"/>
                        <a:t>・</a:t>
                      </a:r>
                      <a:r>
                        <a:rPr kumimoji="1" lang="en-US" altLang="ja-JP" sz="800"/>
                        <a:t>2</a:t>
                      </a:r>
                      <a:r>
                        <a:rPr kumimoji="1" lang="ja-JP" altLang="en-US" sz="800"/>
                        <a:t>倍チャンスの結晶の方針。（</a:t>
                      </a:r>
                      <a:r>
                        <a:rPr kumimoji="1" lang="en-US" altLang="ja-JP" sz="800"/>
                        <a:t>P.6</a:t>
                      </a:r>
                      <a:r>
                        <a:rPr kumimoji="1" lang="ja-JP" altLang="en-US" sz="800"/>
                        <a:t>）</a:t>
                      </a:r>
                      <a:endParaRPr kumimoji="1" lang="en-US" altLang="ja-JP" sz="800"/>
                    </a:p>
                    <a:p>
                      <a:r>
                        <a:rPr kumimoji="1" lang="ja-JP" altLang="en-US" sz="800"/>
                        <a:t>・獲得報酬の設定について。（</a:t>
                      </a:r>
                      <a:r>
                        <a:rPr kumimoji="1" lang="en-US" altLang="ja-JP" sz="800"/>
                        <a:t>P.7</a:t>
                      </a:r>
                      <a:r>
                        <a:rPr kumimoji="1" lang="ja-JP" altLang="en-US" sz="800"/>
                        <a:t>）</a:t>
                      </a:r>
                      <a:endParaRPr kumimoji="1" lang="en-US" altLang="ja-JP" sz="800"/>
                    </a:p>
                    <a:p>
                      <a:r>
                        <a:rPr kumimoji="1" lang="ja-JP" altLang="en-US" sz="800"/>
                        <a:t>・アイテム詳細についての記載。（</a:t>
                      </a:r>
                      <a:r>
                        <a:rPr kumimoji="1" lang="en-US" altLang="ja-JP" sz="800"/>
                        <a:t>P.20</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325544210"/>
                  </a:ext>
                </a:extLst>
              </a:tr>
              <a:tr h="0">
                <a:tc>
                  <a:txBody>
                    <a:bodyPr/>
                    <a:lstStyle/>
                    <a:p>
                      <a:r>
                        <a:rPr kumimoji="1" lang="en-US" altLang="ja-JP" sz="800"/>
                        <a:t>2020.1.27</a:t>
                      </a:r>
                      <a:endParaRPr kumimoji="1" lang="ja-JP" altLang="en-US" sz="800" dirty="0"/>
                    </a:p>
                  </a:txBody>
                  <a:tcPr/>
                </a:tc>
                <a:tc>
                  <a:txBody>
                    <a:bodyPr/>
                    <a:lstStyle/>
                    <a:p>
                      <a:r>
                        <a:rPr kumimoji="1" lang="ja-JP" altLang="en-US" sz="800"/>
                        <a:t>・報酬の抽選と確定について記載追記。（</a:t>
                      </a:r>
                      <a:r>
                        <a:rPr kumimoji="1" lang="en-US" altLang="ja-JP" sz="800"/>
                        <a:t>P.7</a:t>
                      </a:r>
                      <a:r>
                        <a:rPr kumimoji="1" lang="ja-JP" altLang="en-US" sz="800"/>
                        <a:t>）</a:t>
                      </a:r>
                      <a:endParaRPr kumimoji="1" lang="en-US" altLang="ja-JP" sz="800"/>
                    </a:p>
                    <a:p>
                      <a:r>
                        <a:rPr kumimoji="1" lang="ja-JP" altLang="en-US" sz="800"/>
                        <a:t>・武器のアイテム説明について追記。（</a:t>
                      </a:r>
                      <a:r>
                        <a:rPr kumimoji="1" lang="en-US" altLang="ja-JP" sz="800"/>
                        <a:t>P.20</a:t>
                      </a:r>
                      <a:r>
                        <a:rPr kumimoji="1" lang="ja-JP" altLang="en-US" sz="800"/>
                        <a:t>）</a:t>
                      </a:r>
                      <a:endParaRPr kumimoji="1" lang="en-US" altLang="ja-JP" sz="800"/>
                    </a:p>
                    <a:p>
                      <a:r>
                        <a:rPr kumimoji="1" lang="ja-JP" altLang="en-US" sz="800"/>
                        <a:t>・欠片をあきらめた際の挙動追記。（</a:t>
                      </a:r>
                      <a:r>
                        <a:rPr kumimoji="1" lang="en-US" altLang="ja-JP" sz="800"/>
                        <a:t>P.9</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1060009684"/>
                  </a:ext>
                </a:extLst>
              </a:tr>
              <a:tr h="0">
                <a:tc>
                  <a:txBody>
                    <a:bodyPr/>
                    <a:lstStyle/>
                    <a:p>
                      <a:r>
                        <a:rPr kumimoji="1" lang="en-US" altLang="ja-JP" sz="800"/>
                        <a:t>2020.1.27b</a:t>
                      </a:r>
                      <a:endParaRPr kumimoji="1" lang="ja-JP" altLang="en-US" sz="800" dirty="0"/>
                    </a:p>
                  </a:txBody>
                  <a:tcPr/>
                </a:tc>
                <a:tc>
                  <a:txBody>
                    <a:bodyPr/>
                    <a:lstStyle/>
                    <a:p>
                      <a:r>
                        <a:rPr kumimoji="1" lang="ja-JP" altLang="en-US" sz="800"/>
                        <a:t>・武器、武器パーツのアイテム説明修正。（</a:t>
                      </a:r>
                      <a:r>
                        <a:rPr kumimoji="1" lang="en-US" altLang="ja-JP" sz="800"/>
                        <a:t>P.20</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2903981700"/>
                  </a:ext>
                </a:extLst>
              </a:tr>
              <a:tr h="0">
                <a:tc>
                  <a:txBody>
                    <a:bodyPr/>
                    <a:lstStyle/>
                    <a:p>
                      <a:r>
                        <a:rPr kumimoji="1" lang="en-US" altLang="ja-JP" sz="800"/>
                        <a:t>2020.1.27c</a:t>
                      </a:r>
                      <a:endParaRPr kumimoji="1" lang="ja-JP" altLang="en-US" sz="800" dirty="0"/>
                    </a:p>
                  </a:txBody>
                  <a:tcPr/>
                </a:tc>
                <a:tc>
                  <a:txBody>
                    <a:bodyPr/>
                    <a:lstStyle/>
                    <a:p>
                      <a:r>
                        <a:rPr kumimoji="1" lang="ja-JP" altLang="en-US" sz="800"/>
                        <a:t>・報酬テーブルについての仕様追記。（</a:t>
                      </a:r>
                      <a:r>
                        <a:rPr kumimoji="1" lang="en-US" altLang="ja-JP" sz="800"/>
                        <a:t>P.7</a:t>
                      </a:r>
                      <a:r>
                        <a:rPr kumimoji="1" lang="ja-JP" altLang="en-US" sz="800"/>
                        <a:t>）</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1422239028"/>
                  </a:ext>
                </a:extLst>
              </a:tr>
              <a:tr h="0">
                <a:tc>
                  <a:txBody>
                    <a:bodyPr/>
                    <a:lstStyle/>
                    <a:p>
                      <a:r>
                        <a:rPr kumimoji="1" lang="en-US" altLang="ja-JP" sz="800"/>
                        <a:t>2020.2.7</a:t>
                      </a:r>
                      <a:endParaRPr kumimoji="1" lang="ja-JP" altLang="en-US" sz="800" dirty="0"/>
                    </a:p>
                  </a:txBody>
                  <a:tcPr/>
                </a:tc>
                <a:tc>
                  <a:txBody>
                    <a:bodyPr/>
                    <a:lstStyle/>
                    <a:p>
                      <a:r>
                        <a:rPr kumimoji="1" lang="ja-JP" altLang="en-US" sz="800"/>
                        <a:t>・画面</a:t>
                      </a:r>
                      <a:r>
                        <a:rPr kumimoji="1" lang="en-US" altLang="ja-JP" sz="800"/>
                        <a:t>ID</a:t>
                      </a:r>
                      <a:r>
                        <a:rPr kumimoji="1" lang="ja-JP" altLang="en-US" sz="800"/>
                        <a:t>をリストに合わせた。</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190180127"/>
                  </a:ext>
                </a:extLst>
              </a:tr>
            </a:tbl>
          </a:graphicData>
        </a:graphic>
      </p:graphicFrame>
      <p:sp>
        <p:nvSpPr>
          <p:cNvPr id="7" name="テキスト ボックス 6">
            <a:extLst>
              <a:ext uri="{FF2B5EF4-FFF2-40B4-BE49-F238E27FC236}">
                <a16:creationId xmlns:a16="http://schemas.microsoft.com/office/drawing/2014/main" id="{1A0A4C5F-1026-4B94-9B35-01FD8464867C}"/>
              </a:ext>
            </a:extLst>
          </p:cNvPr>
          <p:cNvSpPr txBox="1"/>
          <p:nvPr/>
        </p:nvSpPr>
        <p:spPr>
          <a:xfrm>
            <a:off x="591845" y="3085112"/>
            <a:ext cx="2877711" cy="246221"/>
          </a:xfrm>
          <a:prstGeom prst="rect">
            <a:avLst/>
          </a:prstGeom>
          <a:noFill/>
        </p:spPr>
        <p:txBody>
          <a:bodyPr wrap="none" rtlCol="0">
            <a:spAutoFit/>
          </a:bodyPr>
          <a:lstStyle/>
          <a:p>
            <a:r>
              <a:rPr kumimoji="1" lang="en-US" altLang="ja-JP" sz="1000"/>
              <a:t>※</a:t>
            </a:r>
            <a:r>
              <a:rPr kumimoji="1" lang="ja-JP" altLang="en-US" sz="1000"/>
              <a:t>古い更新履歴は最終ページに移動しました。</a:t>
            </a:r>
            <a:endParaRPr kumimoji="1" lang="en-US" altLang="ja-JP" sz="1000" dirty="0"/>
          </a:p>
        </p:txBody>
      </p:sp>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531462" cy="307777"/>
          </a:xfrm>
          <a:prstGeom prst="rect">
            <a:avLst/>
          </a:prstGeom>
          <a:noFill/>
        </p:spPr>
        <p:txBody>
          <a:bodyPr wrap="none" rtlCol="0">
            <a:spAutoFit/>
          </a:bodyPr>
          <a:lstStyle/>
          <a:p>
            <a:r>
              <a:rPr kumimoji="1" lang="ja-JP" altLang="en-US" sz="1400" b="1" dirty="0"/>
              <a:t>●欠片について</a:t>
            </a:r>
            <a:r>
              <a:rPr kumimoji="1" lang="ja-JP" altLang="en-US" sz="1000" b="1" dirty="0">
                <a:solidFill>
                  <a:schemeClr val="bg1">
                    <a:lumMod val="75000"/>
                  </a:schemeClr>
                </a:solidFill>
              </a:rPr>
              <a:t>（</a:t>
            </a:r>
            <a:r>
              <a:rPr kumimoji="1" lang="en-US" altLang="ja-JP" sz="1000" b="1" dirty="0">
                <a:solidFill>
                  <a:schemeClr val="bg1">
                    <a:lumMod val="75000"/>
                  </a:schemeClr>
                </a:solidFill>
              </a:rPr>
              <a:t>20191121</a:t>
            </a:r>
            <a:r>
              <a:rPr kumimoji="1" lang="ja-JP" altLang="en-US" sz="1000" b="1" dirty="0">
                <a:solidFill>
                  <a:schemeClr val="bg1">
                    <a:lumMod val="75000"/>
                  </a:schemeClr>
                </a:solidFill>
              </a:rPr>
              <a:t>追加）</a:t>
            </a:r>
            <a:endParaRPr kumimoji="1" lang="ja-JP" altLang="en-US" sz="1400" b="1" dirty="0">
              <a:solidFill>
                <a:schemeClr val="bg1">
                  <a:lumMod val="75000"/>
                </a:schemeClr>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6853158" cy="1785104"/>
          </a:xfrm>
          <a:prstGeom prst="rect">
            <a:avLst/>
          </a:prstGeom>
          <a:noFill/>
        </p:spPr>
        <p:txBody>
          <a:bodyPr wrap="none" rtlCol="0">
            <a:spAutoFit/>
          </a:bodyPr>
          <a:lstStyle/>
          <a:p>
            <a:r>
              <a:rPr kumimoji="1" lang="ja-JP" altLang="en-US" sz="1000" dirty="0"/>
              <a:t>別途仕様に記載するが、欠片はスタックせずに、最大</a:t>
            </a:r>
            <a:r>
              <a:rPr kumimoji="1" lang="en-US" altLang="ja-JP" sz="1000" dirty="0"/>
              <a:t>9</a:t>
            </a:r>
            <a:r>
              <a:rPr kumimoji="1" lang="ja-JP" altLang="en-US" sz="1000" dirty="0"/>
              <a:t>個までしか持つことはできないアイテムである。</a:t>
            </a:r>
            <a:endParaRPr kumimoji="1" lang="en-US" altLang="ja-JP" sz="1000" dirty="0"/>
          </a:p>
          <a:p>
            <a:endParaRPr kumimoji="1" lang="en-US" altLang="ja-JP" sz="1000" dirty="0"/>
          </a:p>
          <a:p>
            <a:r>
              <a:rPr kumimoji="1" lang="ja-JP" altLang="en-US" sz="1000" dirty="0"/>
              <a:t>そのため、欠片のみは出現時に最大数をオーバーしている場合、空いている抽出装置に所持している欠片を</a:t>
            </a:r>
            <a:endParaRPr kumimoji="1" lang="en-US" altLang="ja-JP" sz="1000" dirty="0"/>
          </a:p>
          <a:p>
            <a:r>
              <a:rPr kumimoji="1" lang="ja-JP" altLang="en-US" sz="1000" dirty="0"/>
              <a:t>抽出装置に入れて空きを作ってから入手する必要がある。</a:t>
            </a:r>
            <a:endParaRPr kumimoji="1" lang="en-US" altLang="ja-JP" sz="1000" dirty="0"/>
          </a:p>
          <a:p>
            <a:endParaRPr kumimoji="1" lang="en-US" altLang="ja-JP" sz="1000" dirty="0"/>
          </a:p>
          <a:p>
            <a:r>
              <a:rPr kumimoji="1" lang="ja-JP" altLang="en-US" sz="1000" dirty="0"/>
              <a:t>そのため抽出装置へと遷移し、再びリザルトに戻って来る。</a:t>
            </a:r>
            <a:endParaRPr kumimoji="1" lang="en-US" altLang="ja-JP" sz="1000" dirty="0"/>
          </a:p>
          <a:p>
            <a:endParaRPr kumimoji="1" lang="en-US" altLang="ja-JP" sz="1000" dirty="0"/>
          </a:p>
          <a:p>
            <a:r>
              <a:rPr kumimoji="1" lang="ja-JP" altLang="en-US" sz="1000" dirty="0"/>
              <a:t>リザルトに戻ってきた時に空きができていれば先に進み、空きが出来ていなければ同じウィンドウのままとどまる。</a:t>
            </a:r>
            <a:endParaRPr kumimoji="1" lang="en-US" altLang="ja-JP" sz="1000" dirty="0"/>
          </a:p>
          <a:p>
            <a:r>
              <a:rPr kumimoji="1" lang="ja-JP" altLang="en-US" sz="1000" dirty="0"/>
              <a:t>（空きを作って入手するか、捨てるかの</a:t>
            </a:r>
            <a:r>
              <a:rPr kumimoji="1" lang="en-US" altLang="ja-JP" sz="1000" dirty="0"/>
              <a:t>2</a:t>
            </a:r>
            <a:r>
              <a:rPr kumimoji="1" lang="ja-JP" altLang="en-US" sz="1000" dirty="0"/>
              <a:t>択となる）</a:t>
            </a:r>
            <a:endParaRPr kumimoji="1" lang="en-US" altLang="ja-JP" sz="1000" dirty="0"/>
          </a:p>
          <a:p>
            <a:endParaRPr kumimoji="1" lang="en-US" altLang="ja-JP" sz="1000" dirty="0"/>
          </a:p>
          <a:p>
            <a:r>
              <a:rPr kumimoji="1" lang="ja-JP" altLang="en-US" sz="1000" dirty="0"/>
              <a:t>現想定ではミッションでの入手は考えていない。</a:t>
            </a:r>
            <a:endParaRPr kumimoji="1" lang="en-US" altLang="ja-JP" sz="1000" dirty="0"/>
          </a:p>
        </p:txBody>
      </p:sp>
      <p:sp>
        <p:nvSpPr>
          <p:cNvPr id="16" name="テキスト ボックス 15">
            <a:extLst>
              <a:ext uri="{FF2B5EF4-FFF2-40B4-BE49-F238E27FC236}">
                <a16:creationId xmlns:a16="http://schemas.microsoft.com/office/drawing/2014/main" id="{CC842342-8498-48E8-A63F-9AB07B9828B5}"/>
              </a:ext>
            </a:extLst>
          </p:cNvPr>
          <p:cNvSpPr txBox="1"/>
          <p:nvPr/>
        </p:nvSpPr>
        <p:spPr>
          <a:xfrm>
            <a:off x="415419" y="2785568"/>
            <a:ext cx="3300904" cy="307777"/>
          </a:xfrm>
          <a:prstGeom prst="rect">
            <a:avLst/>
          </a:prstGeom>
          <a:noFill/>
        </p:spPr>
        <p:txBody>
          <a:bodyPr wrap="none" rtlCol="0">
            <a:spAutoFit/>
          </a:bodyPr>
          <a:lstStyle/>
          <a:p>
            <a:r>
              <a:rPr kumimoji="1" lang="ja-JP" altLang="en-US" sz="1400" b="1" dirty="0"/>
              <a:t>●フレンド登録について</a:t>
            </a:r>
            <a:r>
              <a:rPr kumimoji="1" lang="ja-JP" altLang="en-US" sz="1000" b="1" dirty="0">
                <a:solidFill>
                  <a:schemeClr val="bg1">
                    <a:lumMod val="75000"/>
                  </a:schemeClr>
                </a:solidFill>
              </a:rPr>
              <a:t>（</a:t>
            </a:r>
            <a:r>
              <a:rPr kumimoji="1" lang="en-US" altLang="ja-JP" sz="1000" b="1" dirty="0">
                <a:solidFill>
                  <a:schemeClr val="bg1">
                    <a:lumMod val="75000"/>
                  </a:schemeClr>
                </a:solidFill>
              </a:rPr>
              <a:t>20191121</a:t>
            </a:r>
            <a:r>
              <a:rPr kumimoji="1" lang="ja-JP" altLang="en-US" sz="1000" b="1" dirty="0">
                <a:solidFill>
                  <a:schemeClr val="bg1">
                    <a:lumMod val="75000"/>
                  </a:schemeClr>
                </a:solidFill>
              </a:rPr>
              <a:t>追加）</a:t>
            </a:r>
            <a:endParaRPr kumimoji="1" lang="ja-JP" altLang="en-US" sz="1400" b="1" dirty="0">
              <a:solidFill>
                <a:schemeClr val="bg1">
                  <a:lumMod val="75000"/>
                </a:schemeClr>
              </a:solidFill>
            </a:endParaRPr>
          </a:p>
        </p:txBody>
      </p:sp>
      <p:sp>
        <p:nvSpPr>
          <p:cNvPr id="17" name="テキスト ボックス 16">
            <a:extLst>
              <a:ext uri="{FF2B5EF4-FFF2-40B4-BE49-F238E27FC236}">
                <a16:creationId xmlns:a16="http://schemas.microsoft.com/office/drawing/2014/main" id="{5C84F72D-EBE1-4C28-98AF-F46ACCDA66F2}"/>
              </a:ext>
            </a:extLst>
          </p:cNvPr>
          <p:cNvSpPr txBox="1"/>
          <p:nvPr/>
        </p:nvSpPr>
        <p:spPr>
          <a:xfrm>
            <a:off x="591845" y="3093345"/>
            <a:ext cx="6468437" cy="246221"/>
          </a:xfrm>
          <a:prstGeom prst="rect">
            <a:avLst/>
          </a:prstGeom>
          <a:noFill/>
        </p:spPr>
        <p:txBody>
          <a:bodyPr wrap="none" rtlCol="0">
            <a:spAutoFit/>
          </a:bodyPr>
          <a:lstStyle/>
          <a:p>
            <a:r>
              <a:rPr kumimoji="1" lang="ja-JP" altLang="en-US" sz="1000" dirty="0"/>
              <a:t>増援に選んだキャラのプレイヤーがフレンドではない場合、バトル後にフレンドに登録するか確認してくる。</a:t>
            </a:r>
            <a:endParaRPr kumimoji="1" lang="en-US" altLang="ja-JP" sz="1000" dirty="0"/>
          </a:p>
        </p:txBody>
      </p:sp>
      <p:sp>
        <p:nvSpPr>
          <p:cNvPr id="18" name="テキスト ボックス 17">
            <a:extLst>
              <a:ext uri="{FF2B5EF4-FFF2-40B4-BE49-F238E27FC236}">
                <a16:creationId xmlns:a16="http://schemas.microsoft.com/office/drawing/2014/main" id="{13F72798-E0AD-4A6E-BF73-80F58FA9B94D}"/>
              </a:ext>
            </a:extLst>
          </p:cNvPr>
          <p:cNvSpPr txBox="1"/>
          <p:nvPr/>
        </p:nvSpPr>
        <p:spPr>
          <a:xfrm>
            <a:off x="591845" y="3507766"/>
            <a:ext cx="954107" cy="276999"/>
          </a:xfrm>
          <a:prstGeom prst="rect">
            <a:avLst/>
          </a:prstGeom>
          <a:noFill/>
        </p:spPr>
        <p:txBody>
          <a:bodyPr wrap="none" rtlCol="0">
            <a:spAutoFit/>
          </a:bodyPr>
          <a:lstStyle/>
          <a:p>
            <a:r>
              <a:rPr kumimoji="1" lang="ja-JP" altLang="en-US" sz="1200" b="1" dirty="0"/>
              <a:t>○上限確認</a:t>
            </a:r>
            <a:endParaRPr kumimoji="1" lang="ja-JP" altLang="en-US" sz="1200" b="1" dirty="0">
              <a:solidFill>
                <a:srgbClr val="FF0000"/>
              </a:solidFill>
            </a:endParaRPr>
          </a:p>
        </p:txBody>
      </p:sp>
      <p:sp>
        <p:nvSpPr>
          <p:cNvPr id="19" name="テキスト ボックス 18">
            <a:extLst>
              <a:ext uri="{FF2B5EF4-FFF2-40B4-BE49-F238E27FC236}">
                <a16:creationId xmlns:a16="http://schemas.microsoft.com/office/drawing/2014/main" id="{06FCB845-8D0C-44FE-889F-D9D72506D261}"/>
              </a:ext>
            </a:extLst>
          </p:cNvPr>
          <p:cNvSpPr txBox="1"/>
          <p:nvPr/>
        </p:nvSpPr>
        <p:spPr>
          <a:xfrm>
            <a:off x="768271" y="3815543"/>
            <a:ext cx="6596678" cy="1477328"/>
          </a:xfrm>
          <a:prstGeom prst="rect">
            <a:avLst/>
          </a:prstGeom>
          <a:noFill/>
        </p:spPr>
        <p:txBody>
          <a:bodyPr wrap="none" rtlCol="0">
            <a:spAutoFit/>
          </a:bodyPr>
          <a:lstStyle/>
          <a:p>
            <a:r>
              <a:rPr kumimoji="1" lang="ja-JP" altLang="en-US" sz="1000" dirty="0"/>
              <a:t>できれば、</a:t>
            </a:r>
            <a:r>
              <a:rPr kumimoji="1" lang="en-US" altLang="ja-JP" sz="1000" dirty="0"/>
              <a:t>P.22</a:t>
            </a:r>
            <a:r>
              <a:rPr kumimoji="1" lang="ja-JP" altLang="en-US" sz="1000" dirty="0"/>
              <a:t>のウィンドウの表示前に対称プレイヤーがフレンド上限に達しているかの確認を行い、</a:t>
            </a:r>
            <a:endParaRPr kumimoji="1" lang="en-US" altLang="ja-JP" sz="1000" dirty="0"/>
          </a:p>
          <a:p>
            <a:r>
              <a:rPr kumimoji="1" lang="ja-JP" altLang="en-US" sz="1000" dirty="0"/>
              <a:t>達していればそもそもフレンド登録確認を行わず終了したい。</a:t>
            </a:r>
            <a:endParaRPr kumimoji="1" lang="en-US" altLang="ja-JP" sz="1000" dirty="0"/>
          </a:p>
          <a:p>
            <a:endParaRPr kumimoji="1" lang="en-US" altLang="ja-JP" sz="1000" dirty="0"/>
          </a:p>
          <a:p>
            <a:r>
              <a:rPr kumimoji="1" lang="ja-JP" altLang="en-US" sz="1000" dirty="0"/>
              <a:t>（上限に達しているのに申請しようとして、上限でしたと断られるストレスが多少軽減する。</a:t>
            </a:r>
            <a:endParaRPr kumimoji="1" lang="en-US" altLang="ja-JP" sz="1000" dirty="0"/>
          </a:p>
          <a:p>
            <a:r>
              <a:rPr kumimoji="1" lang="ja-JP" altLang="en-US" sz="1000" dirty="0"/>
              <a:t>　もちろん表示してからボタンを押すまでの間に埋まってしまうということも考えられるが</a:t>
            </a:r>
            <a:r>
              <a:rPr kumimoji="1" lang="en-US" altLang="ja-JP" sz="1000" dirty="0"/>
              <a:t>…</a:t>
            </a:r>
            <a:r>
              <a:rPr kumimoji="1" lang="ja-JP" altLang="en-US" sz="1000" dirty="0"/>
              <a:t>）</a:t>
            </a:r>
            <a:endParaRPr kumimoji="1" lang="en-US" altLang="ja-JP" sz="1000" dirty="0"/>
          </a:p>
          <a:p>
            <a:endParaRPr kumimoji="1" lang="en-US" altLang="ja-JP" sz="1000" dirty="0"/>
          </a:p>
          <a:p>
            <a:r>
              <a:rPr kumimoji="1" lang="ja-JP" altLang="en-US" sz="1000" dirty="0"/>
              <a:t>むずかしそうであれば、ボタン押下時の判断で構わない。</a:t>
            </a:r>
            <a:endParaRPr kumimoji="1" lang="en-US" altLang="ja-JP" sz="1000" dirty="0"/>
          </a:p>
          <a:p>
            <a:endParaRPr kumimoji="1" lang="en-US" altLang="ja-JP" sz="1000" dirty="0"/>
          </a:p>
          <a:p>
            <a:r>
              <a:rPr kumimoji="1" lang="ja-JP" altLang="en-US" sz="1000" dirty="0"/>
              <a:t>また、上限に達していた場合は、エラーメッセージを表示し、そのままウィンドウを閉じリザルトを終了する。</a:t>
            </a:r>
            <a:endParaRPr kumimoji="1" lang="en-US" altLang="ja-JP" sz="1000" dirty="0"/>
          </a:p>
        </p:txBody>
      </p:sp>
    </p:spTree>
    <p:extLst>
      <p:ext uri="{BB962C8B-B14F-4D97-AF65-F5344CB8AC3E}">
        <p14:creationId xmlns:p14="http://schemas.microsoft.com/office/powerpoint/2010/main" val="2448606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図 30" descr="文字と写真のスクリーンショット&#10;&#10;自動的に生成された説明">
            <a:extLst>
              <a:ext uri="{FF2B5EF4-FFF2-40B4-BE49-F238E27FC236}">
                <a16:creationId xmlns:a16="http://schemas.microsoft.com/office/drawing/2014/main" id="{DFFC4CD8-4029-4955-A5DC-C0526A3C92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5579" y="1388384"/>
            <a:ext cx="967157" cy="1710303"/>
          </a:xfrm>
          <a:prstGeom prst="rect">
            <a:avLst/>
          </a:prstGeom>
        </p:spPr>
      </p:pic>
      <p:pic>
        <p:nvPicPr>
          <p:cNvPr id="23" name="図 22">
            <a:extLst>
              <a:ext uri="{FF2B5EF4-FFF2-40B4-BE49-F238E27FC236}">
                <a16:creationId xmlns:a16="http://schemas.microsoft.com/office/drawing/2014/main" id="{B265E5BC-F341-4488-9AD7-8E052C05B5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0139" y="1388383"/>
            <a:ext cx="963604" cy="1710308"/>
          </a:xfrm>
          <a:prstGeom prst="rect">
            <a:avLst/>
          </a:prstGeom>
        </p:spPr>
      </p:pic>
      <p:pic>
        <p:nvPicPr>
          <p:cNvPr id="19" name="図 18" descr="挿絵 が含まれている画像&#10;&#10;自動的に生成された説明">
            <a:extLst>
              <a:ext uri="{FF2B5EF4-FFF2-40B4-BE49-F238E27FC236}">
                <a16:creationId xmlns:a16="http://schemas.microsoft.com/office/drawing/2014/main" id="{DFF993FD-826C-4C84-B225-DD7908093B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25123" y="1388386"/>
            <a:ext cx="963099" cy="1703128"/>
          </a:xfrm>
          <a:prstGeom prst="rect">
            <a:avLst/>
          </a:prstGeom>
        </p:spPr>
      </p:pic>
      <p:pic>
        <p:nvPicPr>
          <p:cNvPr id="7" name="図 6" descr="文字と写真のスクリーンショット&#10;&#10;自動的に生成された説明">
            <a:extLst>
              <a:ext uri="{FF2B5EF4-FFF2-40B4-BE49-F238E27FC236}">
                <a16:creationId xmlns:a16="http://schemas.microsoft.com/office/drawing/2014/main" id="{C9E83C6A-AC4E-46CD-9592-51C5F73659B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59098" y="1388387"/>
            <a:ext cx="962726" cy="170875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620957" cy="307777"/>
          </a:xfrm>
          <a:prstGeom prst="rect">
            <a:avLst/>
          </a:prstGeom>
          <a:noFill/>
        </p:spPr>
        <p:txBody>
          <a:bodyPr wrap="none" rtlCol="0">
            <a:spAutoFit/>
          </a:bodyPr>
          <a:lstStyle/>
          <a:p>
            <a:r>
              <a:rPr kumimoji="1" lang="ja-JP" altLang="en-US" sz="1400" b="1" dirty="0"/>
              <a:t>●リザルトフロー</a:t>
            </a:r>
          </a:p>
        </p:txBody>
      </p:sp>
      <p:sp>
        <p:nvSpPr>
          <p:cNvPr id="8" name="テキスト ボックス 7">
            <a:extLst>
              <a:ext uri="{FF2B5EF4-FFF2-40B4-BE49-F238E27FC236}">
                <a16:creationId xmlns:a16="http://schemas.microsoft.com/office/drawing/2014/main" id="{D4C725E4-77F0-4534-9215-D84490C667E1}"/>
              </a:ext>
            </a:extLst>
          </p:cNvPr>
          <p:cNvSpPr txBox="1"/>
          <p:nvPr/>
        </p:nvSpPr>
        <p:spPr>
          <a:xfrm>
            <a:off x="591845" y="846576"/>
            <a:ext cx="5464958" cy="400110"/>
          </a:xfrm>
          <a:prstGeom prst="rect">
            <a:avLst/>
          </a:prstGeom>
          <a:noFill/>
        </p:spPr>
        <p:txBody>
          <a:bodyPr wrap="none" rtlCol="0">
            <a:spAutoFit/>
          </a:bodyPr>
          <a:lstStyle/>
          <a:p>
            <a:r>
              <a:rPr kumimoji="1" lang="en-US" altLang="ja-JP" sz="1000" dirty="0"/>
              <a:t>1ST</a:t>
            </a:r>
            <a:r>
              <a:rPr kumimoji="1" lang="ja-JP" altLang="en-US" sz="1000" dirty="0"/>
              <a:t>プレイアブルから、キャラの移り変わりを無くしたが、基本的な流れは変わっていない。</a:t>
            </a:r>
            <a:endParaRPr kumimoji="1" lang="en-US" altLang="ja-JP" sz="1000" dirty="0"/>
          </a:p>
          <a:p>
            <a:r>
              <a:rPr kumimoji="1" lang="ja-JP" altLang="en-US" sz="1000" dirty="0"/>
              <a:t>（お風呂部分の操作が異なる）</a:t>
            </a:r>
            <a:endParaRPr kumimoji="1" lang="en-US" altLang="ja-JP" sz="1000" dirty="0"/>
          </a:p>
        </p:txBody>
      </p:sp>
      <p:sp>
        <p:nvSpPr>
          <p:cNvPr id="117" name="テキスト ボックス 116">
            <a:extLst>
              <a:ext uri="{FF2B5EF4-FFF2-40B4-BE49-F238E27FC236}">
                <a16:creationId xmlns:a16="http://schemas.microsoft.com/office/drawing/2014/main" id="{C28179E2-8844-4099-B6F9-6568C53D8A16}"/>
              </a:ext>
            </a:extLst>
          </p:cNvPr>
          <p:cNvSpPr txBox="1"/>
          <p:nvPr/>
        </p:nvSpPr>
        <p:spPr>
          <a:xfrm>
            <a:off x="5293178" y="4543560"/>
            <a:ext cx="326328" cy="215444"/>
          </a:xfrm>
          <a:prstGeom prst="rect">
            <a:avLst/>
          </a:prstGeom>
          <a:noFill/>
        </p:spPr>
        <p:txBody>
          <a:bodyPr wrap="none" rtlCol="0">
            <a:noAutofit/>
          </a:bodyPr>
          <a:lstStyle/>
          <a:p>
            <a:pPr algn="ctr"/>
            <a:r>
              <a:rPr kumimoji="1" lang="ja-JP" altLang="en-US" sz="800" dirty="0"/>
              <a:t>Ｙ</a:t>
            </a:r>
          </a:p>
        </p:txBody>
      </p:sp>
      <p:cxnSp>
        <p:nvCxnSpPr>
          <p:cNvPr id="22" name="直線矢印コネクタ 21">
            <a:extLst>
              <a:ext uri="{FF2B5EF4-FFF2-40B4-BE49-F238E27FC236}">
                <a16:creationId xmlns:a16="http://schemas.microsoft.com/office/drawing/2014/main" id="{E44B59AD-93DC-42DC-AF9D-F09163C6646A}"/>
              </a:ext>
            </a:extLst>
          </p:cNvPr>
          <p:cNvCxnSpPr>
            <a:cxnSpLocks/>
            <a:stCxn id="4" idx="3"/>
            <a:endCxn id="7" idx="1"/>
          </p:cNvCxnSpPr>
          <p:nvPr/>
        </p:nvCxnSpPr>
        <p:spPr>
          <a:xfrm flipV="1">
            <a:off x="1553703" y="2242762"/>
            <a:ext cx="205395" cy="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C7586699-6683-4B62-BCB4-1F190239D29F}"/>
              </a:ext>
            </a:extLst>
          </p:cNvPr>
          <p:cNvCxnSpPr>
            <a:cxnSpLocks/>
            <a:stCxn id="7" idx="3"/>
            <a:endCxn id="19" idx="1"/>
          </p:cNvCxnSpPr>
          <p:nvPr/>
        </p:nvCxnSpPr>
        <p:spPr>
          <a:xfrm flipV="1">
            <a:off x="2721824" y="2239950"/>
            <a:ext cx="203299" cy="28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389AF68E-64D0-451E-9244-A2E786E5FD0E}"/>
              </a:ext>
            </a:extLst>
          </p:cNvPr>
          <p:cNvCxnSpPr>
            <a:cxnSpLocks/>
            <a:stCxn id="19" idx="3"/>
            <a:endCxn id="49" idx="1"/>
          </p:cNvCxnSpPr>
          <p:nvPr/>
        </p:nvCxnSpPr>
        <p:spPr>
          <a:xfrm>
            <a:off x="3888222" y="2239950"/>
            <a:ext cx="201168" cy="2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40E36A52-4013-4D6B-8225-EC214F9B39C9}"/>
              </a:ext>
            </a:extLst>
          </p:cNvPr>
          <p:cNvCxnSpPr>
            <a:cxnSpLocks/>
            <a:stCxn id="239" idx="3"/>
            <a:endCxn id="53" idx="1"/>
          </p:cNvCxnSpPr>
          <p:nvPr/>
        </p:nvCxnSpPr>
        <p:spPr>
          <a:xfrm flipH="1">
            <a:off x="646707" y="2243536"/>
            <a:ext cx="7717542" cy="2091852"/>
          </a:xfrm>
          <a:prstGeom prst="bentConnector5">
            <a:avLst>
              <a:gd name="adj1" fmla="val -2962"/>
              <a:gd name="adj2" fmla="val 47743"/>
              <a:gd name="adj3" fmla="val 102962"/>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テキスト ボックス 67">
            <a:extLst>
              <a:ext uri="{FF2B5EF4-FFF2-40B4-BE49-F238E27FC236}">
                <a16:creationId xmlns:a16="http://schemas.microsoft.com/office/drawing/2014/main" id="{679B1FD9-A57D-4D34-97DA-31F809C646F8}"/>
              </a:ext>
            </a:extLst>
          </p:cNvPr>
          <p:cNvSpPr txBox="1"/>
          <p:nvPr/>
        </p:nvSpPr>
        <p:spPr>
          <a:xfrm>
            <a:off x="646707" y="1226655"/>
            <a:ext cx="851455" cy="182455"/>
          </a:xfrm>
          <a:prstGeom prst="rect">
            <a:avLst/>
          </a:prstGeom>
          <a:noFill/>
        </p:spPr>
        <p:txBody>
          <a:bodyPr wrap="none" rtlCol="0">
            <a:noAutofit/>
          </a:bodyPr>
          <a:lstStyle/>
          <a:p>
            <a:pPr algn="ctr"/>
            <a:r>
              <a:rPr kumimoji="1" lang="en-US" altLang="ja-JP" sz="800"/>
              <a:t>RE100.</a:t>
            </a:r>
            <a:r>
              <a:rPr kumimoji="1" lang="ja-JP" altLang="en-US" sz="800" dirty="0"/>
              <a:t>リザルト開始演出</a:t>
            </a:r>
          </a:p>
        </p:txBody>
      </p:sp>
      <p:sp>
        <p:nvSpPr>
          <p:cNvPr id="71" name="テキスト ボックス 70">
            <a:extLst>
              <a:ext uri="{FF2B5EF4-FFF2-40B4-BE49-F238E27FC236}">
                <a16:creationId xmlns:a16="http://schemas.microsoft.com/office/drawing/2014/main" id="{1D202C00-58A8-451E-80A1-A891468323EA}"/>
              </a:ext>
            </a:extLst>
          </p:cNvPr>
          <p:cNvSpPr txBox="1"/>
          <p:nvPr/>
        </p:nvSpPr>
        <p:spPr>
          <a:xfrm>
            <a:off x="1814747" y="1226655"/>
            <a:ext cx="851455" cy="182455"/>
          </a:xfrm>
          <a:prstGeom prst="rect">
            <a:avLst/>
          </a:prstGeom>
          <a:noFill/>
        </p:spPr>
        <p:txBody>
          <a:bodyPr wrap="none" rtlCol="0">
            <a:noAutofit/>
          </a:bodyPr>
          <a:lstStyle/>
          <a:p>
            <a:pPr algn="ctr"/>
            <a:r>
              <a:rPr kumimoji="1" lang="en-US" altLang="ja-JP" sz="800"/>
              <a:t>RE110.</a:t>
            </a:r>
            <a:r>
              <a:rPr kumimoji="1" lang="ja-JP" altLang="en-US" sz="800" dirty="0"/>
              <a:t>リザルト画面１</a:t>
            </a:r>
          </a:p>
        </p:txBody>
      </p:sp>
      <p:sp>
        <p:nvSpPr>
          <p:cNvPr id="72" name="テキスト ボックス 71">
            <a:extLst>
              <a:ext uri="{FF2B5EF4-FFF2-40B4-BE49-F238E27FC236}">
                <a16:creationId xmlns:a16="http://schemas.microsoft.com/office/drawing/2014/main" id="{C7D8C364-4A31-49E8-9694-9099F670C3EA}"/>
              </a:ext>
            </a:extLst>
          </p:cNvPr>
          <p:cNvSpPr txBox="1"/>
          <p:nvPr/>
        </p:nvSpPr>
        <p:spPr>
          <a:xfrm>
            <a:off x="2982549" y="1226655"/>
            <a:ext cx="851455" cy="182455"/>
          </a:xfrm>
          <a:prstGeom prst="rect">
            <a:avLst/>
          </a:prstGeom>
          <a:noFill/>
        </p:spPr>
        <p:txBody>
          <a:bodyPr wrap="none" rtlCol="0">
            <a:noAutofit/>
          </a:bodyPr>
          <a:lstStyle/>
          <a:p>
            <a:pPr algn="ctr"/>
            <a:r>
              <a:rPr kumimoji="1" lang="en-US" altLang="ja-JP" sz="800"/>
              <a:t>RE120.</a:t>
            </a:r>
            <a:r>
              <a:rPr kumimoji="1" lang="ja-JP" altLang="en-US" sz="800" dirty="0"/>
              <a:t>リザルト画面２</a:t>
            </a:r>
          </a:p>
        </p:txBody>
      </p:sp>
      <p:sp>
        <p:nvSpPr>
          <p:cNvPr id="73" name="テキスト ボックス 72">
            <a:extLst>
              <a:ext uri="{FF2B5EF4-FFF2-40B4-BE49-F238E27FC236}">
                <a16:creationId xmlns:a16="http://schemas.microsoft.com/office/drawing/2014/main" id="{0A9E52AC-EE96-45DC-B18C-D7BA53D30AA1}"/>
              </a:ext>
            </a:extLst>
          </p:cNvPr>
          <p:cNvSpPr txBox="1"/>
          <p:nvPr/>
        </p:nvSpPr>
        <p:spPr>
          <a:xfrm>
            <a:off x="7468297" y="1226655"/>
            <a:ext cx="851455" cy="182455"/>
          </a:xfrm>
          <a:prstGeom prst="rect">
            <a:avLst/>
          </a:prstGeom>
          <a:noFill/>
        </p:spPr>
        <p:txBody>
          <a:bodyPr wrap="none" rtlCol="0">
            <a:noAutofit/>
          </a:bodyPr>
          <a:lstStyle/>
          <a:p>
            <a:pPr algn="ctr"/>
            <a:r>
              <a:rPr kumimoji="1" lang="en-US" altLang="ja-JP" sz="800"/>
              <a:t>RE130.</a:t>
            </a:r>
            <a:r>
              <a:rPr kumimoji="1" lang="ja-JP" altLang="en-US" sz="800" dirty="0"/>
              <a:t>リザルト画面３</a:t>
            </a:r>
          </a:p>
        </p:txBody>
      </p:sp>
      <p:sp>
        <p:nvSpPr>
          <p:cNvPr id="74" name="テキスト ボックス 73">
            <a:extLst>
              <a:ext uri="{FF2B5EF4-FFF2-40B4-BE49-F238E27FC236}">
                <a16:creationId xmlns:a16="http://schemas.microsoft.com/office/drawing/2014/main" id="{C6863B3A-EE7D-403B-B3B4-D51761D6A563}"/>
              </a:ext>
            </a:extLst>
          </p:cNvPr>
          <p:cNvSpPr txBox="1"/>
          <p:nvPr/>
        </p:nvSpPr>
        <p:spPr>
          <a:xfrm>
            <a:off x="3857746" y="3296248"/>
            <a:ext cx="851455" cy="182455"/>
          </a:xfrm>
          <a:prstGeom prst="rect">
            <a:avLst/>
          </a:prstGeom>
          <a:noFill/>
        </p:spPr>
        <p:txBody>
          <a:bodyPr wrap="none" rtlCol="0">
            <a:noAutofit/>
          </a:bodyPr>
          <a:lstStyle/>
          <a:p>
            <a:pPr algn="ctr"/>
            <a:r>
              <a:rPr kumimoji="1" lang="en-US" altLang="ja-JP" sz="800"/>
              <a:t>RE130b</a:t>
            </a:r>
            <a:r>
              <a:rPr kumimoji="1" lang="en-US" altLang="ja-JP" sz="800" dirty="0"/>
              <a:t>.</a:t>
            </a:r>
            <a:r>
              <a:rPr kumimoji="1" lang="ja-JP" altLang="en-US" sz="800" dirty="0"/>
              <a:t>欠片オーバー</a:t>
            </a:r>
          </a:p>
        </p:txBody>
      </p:sp>
      <p:pic>
        <p:nvPicPr>
          <p:cNvPr id="4" name="図 3" descr="座る, テーブル, コンピュータ, ホワイト が含まれている画像&#10;&#10;自動的に生成された説明">
            <a:extLst>
              <a:ext uri="{FF2B5EF4-FFF2-40B4-BE49-F238E27FC236}">
                <a16:creationId xmlns:a16="http://schemas.microsoft.com/office/drawing/2014/main" id="{B5B7697B-2C31-443C-B854-530499FCBC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1165" y="1388387"/>
            <a:ext cx="962538" cy="1708796"/>
          </a:xfrm>
          <a:prstGeom prst="rect">
            <a:avLst/>
          </a:prstGeom>
        </p:spPr>
      </p:pic>
      <p:sp>
        <p:nvSpPr>
          <p:cNvPr id="118" name="テキスト ボックス 117">
            <a:extLst>
              <a:ext uri="{FF2B5EF4-FFF2-40B4-BE49-F238E27FC236}">
                <a16:creationId xmlns:a16="http://schemas.microsoft.com/office/drawing/2014/main" id="{77FAD6A4-7B27-4F70-B9E8-C80928FE5D12}"/>
              </a:ext>
            </a:extLst>
          </p:cNvPr>
          <p:cNvSpPr txBox="1"/>
          <p:nvPr/>
        </p:nvSpPr>
        <p:spPr>
          <a:xfrm>
            <a:off x="5659224" y="4115669"/>
            <a:ext cx="276360" cy="182455"/>
          </a:xfrm>
          <a:prstGeom prst="rect">
            <a:avLst/>
          </a:prstGeom>
          <a:noFill/>
        </p:spPr>
        <p:txBody>
          <a:bodyPr wrap="none" rtlCol="0">
            <a:noAutofit/>
          </a:bodyPr>
          <a:lstStyle/>
          <a:p>
            <a:pPr algn="ctr"/>
            <a:r>
              <a:rPr kumimoji="1" lang="ja-JP" altLang="en-US" sz="800" dirty="0"/>
              <a:t>Ｎ</a:t>
            </a:r>
          </a:p>
        </p:txBody>
      </p:sp>
      <p:cxnSp>
        <p:nvCxnSpPr>
          <p:cNvPr id="124" name="直線矢印コネクタ 123">
            <a:extLst>
              <a:ext uri="{FF2B5EF4-FFF2-40B4-BE49-F238E27FC236}">
                <a16:creationId xmlns:a16="http://schemas.microsoft.com/office/drawing/2014/main" id="{F012E2BB-C67F-4747-84AD-1220827A7C8E}"/>
              </a:ext>
            </a:extLst>
          </p:cNvPr>
          <p:cNvCxnSpPr>
            <a:cxnSpLocks/>
            <a:stCxn id="159" idx="2"/>
            <a:endCxn id="12" idx="0"/>
          </p:cNvCxnSpPr>
          <p:nvPr/>
        </p:nvCxnSpPr>
        <p:spPr>
          <a:xfrm flipH="1">
            <a:off x="5369124" y="4556991"/>
            <a:ext cx="1" cy="3322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8" name="直線矢印コネクタ 127">
            <a:extLst>
              <a:ext uri="{FF2B5EF4-FFF2-40B4-BE49-F238E27FC236}">
                <a16:creationId xmlns:a16="http://schemas.microsoft.com/office/drawing/2014/main" id="{952F168C-2961-43D8-9442-21A696E1A74E}"/>
              </a:ext>
            </a:extLst>
          </p:cNvPr>
          <p:cNvCxnSpPr>
            <a:cxnSpLocks/>
            <a:stCxn id="159" idx="3"/>
            <a:endCxn id="66" idx="1"/>
          </p:cNvCxnSpPr>
          <p:nvPr/>
        </p:nvCxnSpPr>
        <p:spPr>
          <a:xfrm flipV="1">
            <a:off x="5765278" y="4329356"/>
            <a:ext cx="502436" cy="60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テキスト ボックス 144">
            <a:extLst>
              <a:ext uri="{FF2B5EF4-FFF2-40B4-BE49-F238E27FC236}">
                <a16:creationId xmlns:a16="http://schemas.microsoft.com/office/drawing/2014/main" id="{68844A33-1D57-4A1C-857E-BA1B2E2025AE}"/>
              </a:ext>
            </a:extLst>
          </p:cNvPr>
          <p:cNvSpPr txBox="1"/>
          <p:nvPr/>
        </p:nvSpPr>
        <p:spPr>
          <a:xfrm>
            <a:off x="3517914" y="4107911"/>
            <a:ext cx="276360" cy="182455"/>
          </a:xfrm>
          <a:prstGeom prst="rect">
            <a:avLst/>
          </a:prstGeom>
          <a:noFill/>
        </p:spPr>
        <p:txBody>
          <a:bodyPr wrap="none" rtlCol="0">
            <a:noAutofit/>
          </a:bodyPr>
          <a:lstStyle/>
          <a:p>
            <a:pPr algn="ctr"/>
            <a:r>
              <a:rPr kumimoji="1" lang="ja-JP" altLang="en-US" sz="800" dirty="0"/>
              <a:t>あり</a:t>
            </a:r>
          </a:p>
        </p:txBody>
      </p:sp>
      <p:sp>
        <p:nvSpPr>
          <p:cNvPr id="146" name="テキスト ボックス 145">
            <a:extLst>
              <a:ext uri="{FF2B5EF4-FFF2-40B4-BE49-F238E27FC236}">
                <a16:creationId xmlns:a16="http://schemas.microsoft.com/office/drawing/2014/main" id="{BED0928F-95DD-4AE9-8348-64C144F38E4B}"/>
              </a:ext>
            </a:extLst>
          </p:cNvPr>
          <p:cNvSpPr txBox="1"/>
          <p:nvPr/>
        </p:nvSpPr>
        <p:spPr>
          <a:xfrm>
            <a:off x="3256348" y="4554125"/>
            <a:ext cx="276360" cy="182455"/>
          </a:xfrm>
          <a:prstGeom prst="rect">
            <a:avLst/>
          </a:prstGeom>
          <a:noFill/>
        </p:spPr>
        <p:txBody>
          <a:bodyPr wrap="none" rtlCol="0">
            <a:noAutofit/>
          </a:bodyPr>
          <a:lstStyle/>
          <a:p>
            <a:pPr algn="ctr"/>
            <a:r>
              <a:rPr kumimoji="1" lang="ja-JP" altLang="en-US" sz="800" dirty="0"/>
              <a:t>なし</a:t>
            </a:r>
          </a:p>
        </p:txBody>
      </p:sp>
      <p:sp>
        <p:nvSpPr>
          <p:cNvPr id="49" name="フローチャート: 判断 48">
            <a:extLst>
              <a:ext uri="{FF2B5EF4-FFF2-40B4-BE49-F238E27FC236}">
                <a16:creationId xmlns:a16="http://schemas.microsoft.com/office/drawing/2014/main" id="{2A274444-D56F-4DA7-8C7D-390CA23D6BBC}"/>
              </a:ext>
            </a:extLst>
          </p:cNvPr>
          <p:cNvSpPr/>
          <p:nvPr/>
        </p:nvSpPr>
        <p:spPr>
          <a:xfrm>
            <a:off x="4089390" y="2021174"/>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kumimoji="1" lang="ja-JP" altLang="en-US" sz="600" dirty="0"/>
              <a:t>レベルアップ</a:t>
            </a:r>
          </a:p>
        </p:txBody>
      </p:sp>
      <p:cxnSp>
        <p:nvCxnSpPr>
          <p:cNvPr id="58" name="直線矢印コネクタ 57">
            <a:extLst>
              <a:ext uri="{FF2B5EF4-FFF2-40B4-BE49-F238E27FC236}">
                <a16:creationId xmlns:a16="http://schemas.microsoft.com/office/drawing/2014/main" id="{79EC715D-5BD9-4E65-A249-9CCEF6DC795E}"/>
              </a:ext>
            </a:extLst>
          </p:cNvPr>
          <p:cNvCxnSpPr>
            <a:cxnSpLocks/>
            <a:stCxn id="49" idx="3"/>
            <a:endCxn id="23" idx="1"/>
          </p:cNvCxnSpPr>
          <p:nvPr/>
        </p:nvCxnSpPr>
        <p:spPr>
          <a:xfrm>
            <a:off x="4881697" y="2242782"/>
            <a:ext cx="198442" cy="7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直線矢印コネクタ 74">
            <a:extLst>
              <a:ext uri="{FF2B5EF4-FFF2-40B4-BE49-F238E27FC236}">
                <a16:creationId xmlns:a16="http://schemas.microsoft.com/office/drawing/2014/main" id="{16EE13B0-39A6-4038-83B3-54C8F1FB713F}"/>
              </a:ext>
            </a:extLst>
          </p:cNvPr>
          <p:cNvCxnSpPr>
            <a:cxnSpLocks/>
            <a:stCxn id="23" idx="3"/>
            <a:endCxn id="31" idx="1"/>
          </p:cNvCxnSpPr>
          <p:nvPr/>
        </p:nvCxnSpPr>
        <p:spPr>
          <a:xfrm flipV="1">
            <a:off x="6043743" y="2243536"/>
            <a:ext cx="1918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直線矢印コネクタ 115">
            <a:extLst>
              <a:ext uri="{FF2B5EF4-FFF2-40B4-BE49-F238E27FC236}">
                <a16:creationId xmlns:a16="http://schemas.microsoft.com/office/drawing/2014/main" id="{8A5776D2-9E97-47BB-8215-8E1DA2DD7C88}"/>
              </a:ext>
            </a:extLst>
          </p:cNvPr>
          <p:cNvCxnSpPr>
            <a:cxnSpLocks/>
            <a:stCxn id="31" idx="3"/>
            <a:endCxn id="239" idx="1"/>
          </p:cNvCxnSpPr>
          <p:nvPr/>
        </p:nvCxnSpPr>
        <p:spPr>
          <a:xfrm>
            <a:off x="7202736" y="2243536"/>
            <a:ext cx="1979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0" name="フローチャート: 判断 139">
            <a:extLst>
              <a:ext uri="{FF2B5EF4-FFF2-40B4-BE49-F238E27FC236}">
                <a16:creationId xmlns:a16="http://schemas.microsoft.com/office/drawing/2014/main" id="{C4AAFF76-4AB7-4829-9C05-E6BC41B00253}"/>
              </a:ext>
            </a:extLst>
          </p:cNvPr>
          <p:cNvSpPr/>
          <p:nvPr/>
        </p:nvSpPr>
        <p:spPr>
          <a:xfrm>
            <a:off x="2841811" y="4113780"/>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fontScale="85000" lnSpcReduction="20000"/>
          </a:bodyPr>
          <a:lstStyle/>
          <a:p>
            <a:pPr algn="ctr"/>
            <a:r>
              <a:rPr kumimoji="1" lang="ja-JP" altLang="en-US" sz="600" dirty="0"/>
              <a:t>欠片ゲットかつ</a:t>
            </a:r>
            <a:endParaRPr kumimoji="1" lang="en-US" altLang="ja-JP" sz="600" dirty="0"/>
          </a:p>
          <a:p>
            <a:pPr algn="ctr"/>
            <a:r>
              <a:rPr kumimoji="1" lang="ja-JP" altLang="en-US" sz="600" dirty="0"/>
              <a:t>欠片満杯</a:t>
            </a:r>
            <a:endParaRPr kumimoji="1" lang="en-US" altLang="ja-JP" sz="600" dirty="0"/>
          </a:p>
        </p:txBody>
      </p:sp>
      <p:cxnSp>
        <p:nvCxnSpPr>
          <p:cNvPr id="152" name="直線矢印コネクタ 151">
            <a:extLst>
              <a:ext uri="{FF2B5EF4-FFF2-40B4-BE49-F238E27FC236}">
                <a16:creationId xmlns:a16="http://schemas.microsoft.com/office/drawing/2014/main" id="{541DEEF4-81EB-480E-B0C7-C80D83EB10BE}"/>
              </a:ext>
            </a:extLst>
          </p:cNvPr>
          <p:cNvCxnSpPr>
            <a:cxnSpLocks/>
            <a:stCxn id="140" idx="3"/>
            <a:endCxn id="6" idx="1"/>
          </p:cNvCxnSpPr>
          <p:nvPr/>
        </p:nvCxnSpPr>
        <p:spPr>
          <a:xfrm flipV="1">
            <a:off x="3634118" y="4329499"/>
            <a:ext cx="170368" cy="58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9" name="フローチャート: 判断 158">
            <a:extLst>
              <a:ext uri="{FF2B5EF4-FFF2-40B4-BE49-F238E27FC236}">
                <a16:creationId xmlns:a16="http://schemas.microsoft.com/office/drawing/2014/main" id="{7CEB906F-D668-45DA-9DE8-AC723AC58A67}"/>
              </a:ext>
            </a:extLst>
          </p:cNvPr>
          <p:cNvSpPr/>
          <p:nvPr/>
        </p:nvSpPr>
        <p:spPr>
          <a:xfrm>
            <a:off x="4972971" y="4113776"/>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fontScale="85000" lnSpcReduction="20000"/>
          </a:bodyPr>
          <a:lstStyle/>
          <a:p>
            <a:pPr algn="ctr"/>
            <a:r>
              <a:rPr kumimoji="1" lang="ja-JP" altLang="en-US" sz="600" dirty="0"/>
              <a:t>抽出装置</a:t>
            </a:r>
            <a:endParaRPr kumimoji="1" lang="en-US" altLang="ja-JP" sz="600" dirty="0"/>
          </a:p>
          <a:p>
            <a:pPr algn="ctr"/>
            <a:r>
              <a:rPr kumimoji="1" lang="ja-JP" altLang="en-US" sz="600" dirty="0"/>
              <a:t>確認</a:t>
            </a:r>
          </a:p>
        </p:txBody>
      </p:sp>
      <p:cxnSp>
        <p:nvCxnSpPr>
          <p:cNvPr id="210" name="直線矢印コネクタ 32">
            <a:extLst>
              <a:ext uri="{FF2B5EF4-FFF2-40B4-BE49-F238E27FC236}">
                <a16:creationId xmlns:a16="http://schemas.microsoft.com/office/drawing/2014/main" id="{46733665-B718-4631-A66A-4295229913DB}"/>
              </a:ext>
            </a:extLst>
          </p:cNvPr>
          <p:cNvCxnSpPr>
            <a:cxnSpLocks/>
            <a:stCxn id="49" idx="0"/>
            <a:endCxn id="239" idx="0"/>
          </p:cNvCxnSpPr>
          <p:nvPr/>
        </p:nvCxnSpPr>
        <p:spPr>
          <a:xfrm rot="5400000" flipH="1" flipV="1">
            <a:off x="5867615" y="6313"/>
            <a:ext cx="632790" cy="3396933"/>
          </a:xfrm>
          <a:prstGeom prst="bentConnector3">
            <a:avLst>
              <a:gd name="adj1" fmla="val 136126"/>
            </a:avLst>
          </a:prstGeom>
          <a:ln>
            <a:tailEnd type="triangle"/>
          </a:ln>
        </p:spPr>
        <p:style>
          <a:lnRef idx="1">
            <a:schemeClr val="accent1"/>
          </a:lnRef>
          <a:fillRef idx="0">
            <a:schemeClr val="accent1"/>
          </a:fillRef>
          <a:effectRef idx="0">
            <a:schemeClr val="accent1"/>
          </a:effectRef>
          <a:fontRef idx="minor">
            <a:schemeClr val="tx1"/>
          </a:fontRef>
        </p:style>
      </p:cxnSp>
      <p:sp>
        <p:nvSpPr>
          <p:cNvPr id="221" name="テキスト ボックス 220">
            <a:extLst>
              <a:ext uri="{FF2B5EF4-FFF2-40B4-BE49-F238E27FC236}">
                <a16:creationId xmlns:a16="http://schemas.microsoft.com/office/drawing/2014/main" id="{DFBD14C4-9E76-4376-A6E1-FD8EE08E7D1B}"/>
              </a:ext>
            </a:extLst>
          </p:cNvPr>
          <p:cNvSpPr txBox="1"/>
          <p:nvPr/>
        </p:nvSpPr>
        <p:spPr>
          <a:xfrm>
            <a:off x="5085056" y="1226655"/>
            <a:ext cx="851455" cy="182455"/>
          </a:xfrm>
          <a:prstGeom prst="rect">
            <a:avLst/>
          </a:prstGeom>
          <a:noFill/>
        </p:spPr>
        <p:txBody>
          <a:bodyPr wrap="none" rtlCol="0">
            <a:noAutofit/>
          </a:bodyPr>
          <a:lstStyle/>
          <a:p>
            <a:pPr algn="ctr"/>
            <a:r>
              <a:rPr kumimoji="1" lang="en-US" altLang="ja-JP" sz="800"/>
              <a:t>RE120a</a:t>
            </a:r>
            <a:r>
              <a:rPr kumimoji="1" lang="en-US" altLang="ja-JP" sz="800" dirty="0"/>
              <a:t>.</a:t>
            </a:r>
            <a:r>
              <a:rPr kumimoji="1" lang="ja-JP" altLang="en-US" sz="800" dirty="0"/>
              <a:t>ランクアップ演出</a:t>
            </a:r>
          </a:p>
        </p:txBody>
      </p:sp>
      <p:sp>
        <p:nvSpPr>
          <p:cNvPr id="222" name="テキスト ボックス 221">
            <a:extLst>
              <a:ext uri="{FF2B5EF4-FFF2-40B4-BE49-F238E27FC236}">
                <a16:creationId xmlns:a16="http://schemas.microsoft.com/office/drawing/2014/main" id="{E53836BF-D564-4C27-9A1E-843750D2AEF7}"/>
              </a:ext>
            </a:extLst>
          </p:cNvPr>
          <p:cNvSpPr txBox="1"/>
          <p:nvPr/>
        </p:nvSpPr>
        <p:spPr>
          <a:xfrm>
            <a:off x="6283696" y="1226655"/>
            <a:ext cx="851455" cy="182455"/>
          </a:xfrm>
          <a:prstGeom prst="rect">
            <a:avLst/>
          </a:prstGeom>
          <a:noFill/>
        </p:spPr>
        <p:txBody>
          <a:bodyPr wrap="none" rtlCol="0">
            <a:noAutofit/>
          </a:bodyPr>
          <a:lstStyle/>
          <a:p>
            <a:pPr algn="ctr"/>
            <a:r>
              <a:rPr kumimoji="1" lang="en-US" altLang="ja-JP" sz="800"/>
              <a:t>RE120b</a:t>
            </a:r>
            <a:r>
              <a:rPr kumimoji="1" lang="en-US" altLang="ja-JP" sz="800" dirty="0"/>
              <a:t>.</a:t>
            </a:r>
            <a:r>
              <a:rPr kumimoji="1" lang="ja-JP" altLang="en-US" sz="800" dirty="0"/>
              <a:t>ランクアップ結果</a:t>
            </a:r>
          </a:p>
        </p:txBody>
      </p:sp>
      <p:sp>
        <p:nvSpPr>
          <p:cNvPr id="223" name="テキスト ボックス 222">
            <a:extLst>
              <a:ext uri="{FF2B5EF4-FFF2-40B4-BE49-F238E27FC236}">
                <a16:creationId xmlns:a16="http://schemas.microsoft.com/office/drawing/2014/main" id="{B53C053E-234A-4CD5-8DF2-A2C38CCE6CCF}"/>
              </a:ext>
            </a:extLst>
          </p:cNvPr>
          <p:cNvSpPr txBox="1"/>
          <p:nvPr/>
        </p:nvSpPr>
        <p:spPr>
          <a:xfrm>
            <a:off x="4808696" y="2029462"/>
            <a:ext cx="276360" cy="182455"/>
          </a:xfrm>
          <a:prstGeom prst="rect">
            <a:avLst/>
          </a:prstGeom>
          <a:noFill/>
        </p:spPr>
        <p:txBody>
          <a:bodyPr wrap="none" rtlCol="0">
            <a:noAutofit/>
          </a:bodyPr>
          <a:lstStyle/>
          <a:p>
            <a:pPr algn="ctr"/>
            <a:r>
              <a:rPr kumimoji="1" lang="ja-JP" altLang="en-US" sz="800" dirty="0"/>
              <a:t>あり</a:t>
            </a:r>
          </a:p>
        </p:txBody>
      </p:sp>
      <p:sp>
        <p:nvSpPr>
          <p:cNvPr id="224" name="テキスト ボックス 223">
            <a:extLst>
              <a:ext uri="{FF2B5EF4-FFF2-40B4-BE49-F238E27FC236}">
                <a16:creationId xmlns:a16="http://schemas.microsoft.com/office/drawing/2014/main" id="{894884AA-6836-4797-A25F-1CC617F1E6F1}"/>
              </a:ext>
            </a:extLst>
          </p:cNvPr>
          <p:cNvSpPr txBox="1"/>
          <p:nvPr/>
        </p:nvSpPr>
        <p:spPr>
          <a:xfrm>
            <a:off x="4492627" y="1863678"/>
            <a:ext cx="276360" cy="182455"/>
          </a:xfrm>
          <a:prstGeom prst="rect">
            <a:avLst/>
          </a:prstGeom>
          <a:noFill/>
        </p:spPr>
        <p:txBody>
          <a:bodyPr wrap="none" rtlCol="0">
            <a:noAutofit/>
          </a:bodyPr>
          <a:lstStyle/>
          <a:p>
            <a:pPr algn="ctr"/>
            <a:r>
              <a:rPr kumimoji="1" lang="ja-JP" altLang="en-US" sz="800" dirty="0"/>
              <a:t>なし</a:t>
            </a:r>
          </a:p>
        </p:txBody>
      </p:sp>
      <p:sp>
        <p:nvSpPr>
          <p:cNvPr id="2" name="四角形: 角を丸くする 1">
            <a:extLst>
              <a:ext uri="{FF2B5EF4-FFF2-40B4-BE49-F238E27FC236}">
                <a16:creationId xmlns:a16="http://schemas.microsoft.com/office/drawing/2014/main" id="{A217599E-79E6-468C-A30A-A4B31E7CDA53}"/>
              </a:ext>
            </a:extLst>
          </p:cNvPr>
          <p:cNvSpPr/>
          <p:nvPr/>
        </p:nvSpPr>
        <p:spPr>
          <a:xfrm>
            <a:off x="601377" y="5755017"/>
            <a:ext cx="2805295" cy="739205"/>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800" dirty="0">
                <a:solidFill>
                  <a:schemeClr val="tx1"/>
                </a:solidFill>
              </a:rPr>
              <a:t>Redmine#100</a:t>
            </a:r>
          </a:p>
          <a:p>
            <a:endParaRPr kumimoji="1" lang="en-US" altLang="ja-JP" sz="800" dirty="0">
              <a:solidFill>
                <a:schemeClr val="tx1"/>
              </a:solidFill>
            </a:endParaRPr>
          </a:p>
          <a:p>
            <a:r>
              <a:rPr kumimoji="1" lang="ja-JP" altLang="en-US" sz="800" dirty="0">
                <a:solidFill>
                  <a:schemeClr val="tx1"/>
                </a:solidFill>
              </a:rPr>
              <a:t>ミッション全達成かつシークレットの達成がなければ</a:t>
            </a:r>
            <a:endParaRPr kumimoji="1" lang="en-US" altLang="ja-JP" sz="800" dirty="0">
              <a:solidFill>
                <a:schemeClr val="tx1"/>
              </a:solidFill>
            </a:endParaRPr>
          </a:p>
          <a:p>
            <a:r>
              <a:rPr kumimoji="1" lang="ja-JP" altLang="en-US" sz="800" dirty="0">
                <a:solidFill>
                  <a:schemeClr val="tx1"/>
                </a:solidFill>
              </a:rPr>
              <a:t>ミッション表示をスキップする。</a:t>
            </a:r>
            <a:endParaRPr kumimoji="1" lang="en-US" altLang="ja-JP" sz="800" dirty="0">
              <a:solidFill>
                <a:schemeClr val="tx1"/>
              </a:solidFill>
            </a:endParaRPr>
          </a:p>
          <a:p>
            <a:endParaRPr kumimoji="1" lang="en-US" altLang="ja-JP" sz="800" dirty="0">
              <a:solidFill>
                <a:schemeClr val="tx1"/>
              </a:solidFill>
            </a:endParaRPr>
          </a:p>
        </p:txBody>
      </p:sp>
      <p:cxnSp>
        <p:nvCxnSpPr>
          <p:cNvPr id="114" name="直線矢印コネクタ 113">
            <a:extLst>
              <a:ext uri="{FF2B5EF4-FFF2-40B4-BE49-F238E27FC236}">
                <a16:creationId xmlns:a16="http://schemas.microsoft.com/office/drawing/2014/main" id="{0EA1713D-A16B-465B-BF28-CA6C76D58607}"/>
              </a:ext>
            </a:extLst>
          </p:cNvPr>
          <p:cNvCxnSpPr>
            <a:cxnSpLocks/>
            <a:stCxn id="6" idx="3"/>
            <a:endCxn id="159" idx="1"/>
          </p:cNvCxnSpPr>
          <p:nvPr/>
        </p:nvCxnSpPr>
        <p:spPr>
          <a:xfrm>
            <a:off x="4762460" y="4329499"/>
            <a:ext cx="210511" cy="58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図 5">
            <a:extLst>
              <a:ext uri="{FF2B5EF4-FFF2-40B4-BE49-F238E27FC236}">
                <a16:creationId xmlns:a16="http://schemas.microsoft.com/office/drawing/2014/main" id="{B08575E2-AB3B-4E72-8530-307F8D77F98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04486" y="3479341"/>
            <a:ext cx="957974" cy="1700316"/>
          </a:xfrm>
          <a:prstGeom prst="rect">
            <a:avLst/>
          </a:prstGeom>
        </p:spPr>
      </p:pic>
      <p:sp>
        <p:nvSpPr>
          <p:cNvPr id="12" name="正方形/長方形 11">
            <a:extLst>
              <a:ext uri="{FF2B5EF4-FFF2-40B4-BE49-F238E27FC236}">
                <a16:creationId xmlns:a16="http://schemas.microsoft.com/office/drawing/2014/main" id="{8790A6C0-075D-4331-80BF-F57FB11C85FD}"/>
              </a:ext>
            </a:extLst>
          </p:cNvPr>
          <p:cNvSpPr/>
          <p:nvPr/>
        </p:nvSpPr>
        <p:spPr>
          <a:xfrm>
            <a:off x="4943396" y="4889232"/>
            <a:ext cx="851455" cy="209901"/>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a:solidFill>
                  <a:schemeClr val="tx1"/>
                </a:solidFill>
              </a:rPr>
              <a:t>抽出装置画面</a:t>
            </a:r>
          </a:p>
        </p:txBody>
      </p:sp>
      <p:sp>
        <p:nvSpPr>
          <p:cNvPr id="66" name="正方形/長方形 65">
            <a:extLst>
              <a:ext uri="{FF2B5EF4-FFF2-40B4-BE49-F238E27FC236}">
                <a16:creationId xmlns:a16="http://schemas.microsoft.com/office/drawing/2014/main" id="{D70389E1-5F94-482C-B37E-E44D7C89E96E}"/>
              </a:ext>
            </a:extLst>
          </p:cNvPr>
          <p:cNvSpPr/>
          <p:nvPr/>
        </p:nvSpPr>
        <p:spPr>
          <a:xfrm>
            <a:off x="6267714" y="4224405"/>
            <a:ext cx="851455" cy="209901"/>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a:solidFill>
                  <a:schemeClr val="tx1"/>
                </a:solidFill>
              </a:rPr>
              <a:t>次ページ</a:t>
            </a:r>
          </a:p>
        </p:txBody>
      </p:sp>
      <p:sp>
        <p:nvSpPr>
          <p:cNvPr id="53" name="フローチャート: 判断 52">
            <a:extLst>
              <a:ext uri="{FF2B5EF4-FFF2-40B4-BE49-F238E27FC236}">
                <a16:creationId xmlns:a16="http://schemas.microsoft.com/office/drawing/2014/main" id="{EB4286CD-254A-4DA6-A782-9CAD82445C6F}"/>
              </a:ext>
            </a:extLst>
          </p:cNvPr>
          <p:cNvSpPr/>
          <p:nvPr/>
        </p:nvSpPr>
        <p:spPr>
          <a:xfrm>
            <a:off x="646707" y="4113780"/>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kumimoji="1" lang="ja-JP" altLang="en-US" sz="600" dirty="0"/>
              <a:t>アイテム２倍</a:t>
            </a:r>
            <a:endParaRPr kumimoji="1" lang="en-US" altLang="ja-JP" sz="600" dirty="0"/>
          </a:p>
        </p:txBody>
      </p:sp>
      <p:pic>
        <p:nvPicPr>
          <p:cNvPr id="18" name="図 17">
            <a:extLst>
              <a:ext uri="{FF2B5EF4-FFF2-40B4-BE49-F238E27FC236}">
                <a16:creationId xmlns:a16="http://schemas.microsoft.com/office/drawing/2014/main" id="{43CBEB28-4813-44AC-B3EA-E76781DE44DD}"/>
              </a:ext>
            </a:extLst>
          </p:cNvPr>
          <p:cNvPicPr>
            <a:picLocks noChangeAspect="1"/>
          </p:cNvPicPr>
          <p:nvPr/>
        </p:nvPicPr>
        <p:blipFill>
          <a:blip r:embed="rId9"/>
          <a:stretch>
            <a:fillRect/>
          </a:stretch>
        </p:blipFill>
        <p:spPr>
          <a:xfrm>
            <a:off x="1575503" y="3479341"/>
            <a:ext cx="966655" cy="1709527"/>
          </a:xfrm>
          <a:prstGeom prst="rect">
            <a:avLst/>
          </a:prstGeom>
        </p:spPr>
      </p:pic>
      <p:cxnSp>
        <p:nvCxnSpPr>
          <p:cNvPr id="59" name="直線矢印コネクタ 58">
            <a:extLst>
              <a:ext uri="{FF2B5EF4-FFF2-40B4-BE49-F238E27FC236}">
                <a16:creationId xmlns:a16="http://schemas.microsoft.com/office/drawing/2014/main" id="{19874BAC-2032-4E4B-81F7-33238E3016D9}"/>
              </a:ext>
            </a:extLst>
          </p:cNvPr>
          <p:cNvCxnSpPr>
            <a:cxnSpLocks/>
            <a:stCxn id="53" idx="3"/>
            <a:endCxn id="18" idx="1"/>
          </p:cNvCxnSpPr>
          <p:nvPr/>
        </p:nvCxnSpPr>
        <p:spPr>
          <a:xfrm flipV="1">
            <a:off x="1439014" y="4334105"/>
            <a:ext cx="136489" cy="1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8E5E289D-1138-4A80-87B2-6B463EBCFFB2}"/>
              </a:ext>
            </a:extLst>
          </p:cNvPr>
          <p:cNvSpPr txBox="1"/>
          <p:nvPr/>
        </p:nvSpPr>
        <p:spPr>
          <a:xfrm>
            <a:off x="1610648" y="3289195"/>
            <a:ext cx="851455" cy="182455"/>
          </a:xfrm>
          <a:prstGeom prst="rect">
            <a:avLst/>
          </a:prstGeom>
          <a:noFill/>
        </p:spPr>
        <p:txBody>
          <a:bodyPr wrap="none" rtlCol="0">
            <a:noAutofit/>
          </a:bodyPr>
          <a:lstStyle/>
          <a:p>
            <a:pPr algn="ctr"/>
            <a:r>
              <a:rPr kumimoji="1" lang="en-US" altLang="ja-JP" sz="800"/>
              <a:t>RE130a</a:t>
            </a:r>
            <a:r>
              <a:rPr kumimoji="1" lang="en-US" altLang="ja-JP" sz="800" dirty="0"/>
              <a:t>.</a:t>
            </a:r>
            <a:r>
              <a:rPr kumimoji="1" lang="ja-JP" altLang="en-US" sz="800" dirty="0"/>
              <a:t>２倍確認</a:t>
            </a:r>
          </a:p>
        </p:txBody>
      </p:sp>
      <p:sp>
        <p:nvSpPr>
          <p:cNvPr id="62" name="テキスト ボックス 61">
            <a:extLst>
              <a:ext uri="{FF2B5EF4-FFF2-40B4-BE49-F238E27FC236}">
                <a16:creationId xmlns:a16="http://schemas.microsoft.com/office/drawing/2014/main" id="{AB9ACE78-8C0D-4409-9D8C-DF5DA61AE375}"/>
              </a:ext>
            </a:extLst>
          </p:cNvPr>
          <p:cNvSpPr txBox="1"/>
          <p:nvPr/>
        </p:nvSpPr>
        <p:spPr>
          <a:xfrm>
            <a:off x="1275850" y="4102934"/>
            <a:ext cx="326328" cy="215444"/>
          </a:xfrm>
          <a:prstGeom prst="rect">
            <a:avLst/>
          </a:prstGeom>
          <a:noFill/>
        </p:spPr>
        <p:txBody>
          <a:bodyPr wrap="none" rtlCol="0">
            <a:noAutofit/>
          </a:bodyPr>
          <a:lstStyle/>
          <a:p>
            <a:pPr algn="ctr"/>
            <a:r>
              <a:rPr kumimoji="1" lang="ja-JP" altLang="en-US" sz="800" dirty="0"/>
              <a:t>Ｙ</a:t>
            </a:r>
          </a:p>
        </p:txBody>
      </p:sp>
      <p:sp>
        <p:nvSpPr>
          <p:cNvPr id="63" name="テキスト ボックス 62">
            <a:extLst>
              <a:ext uri="{FF2B5EF4-FFF2-40B4-BE49-F238E27FC236}">
                <a16:creationId xmlns:a16="http://schemas.microsoft.com/office/drawing/2014/main" id="{170E47D5-8D0B-4CCD-AB68-CBE30BB9FFF8}"/>
              </a:ext>
            </a:extLst>
          </p:cNvPr>
          <p:cNvSpPr txBox="1"/>
          <p:nvPr/>
        </p:nvSpPr>
        <p:spPr>
          <a:xfrm>
            <a:off x="1031594" y="4532404"/>
            <a:ext cx="276360" cy="182455"/>
          </a:xfrm>
          <a:prstGeom prst="rect">
            <a:avLst/>
          </a:prstGeom>
          <a:noFill/>
        </p:spPr>
        <p:txBody>
          <a:bodyPr wrap="none" rtlCol="0">
            <a:noAutofit/>
          </a:bodyPr>
          <a:lstStyle/>
          <a:p>
            <a:pPr algn="ctr"/>
            <a:r>
              <a:rPr kumimoji="1" lang="ja-JP" altLang="en-US" sz="800" dirty="0"/>
              <a:t>Ｎ</a:t>
            </a:r>
          </a:p>
        </p:txBody>
      </p:sp>
      <p:cxnSp>
        <p:nvCxnSpPr>
          <p:cNvPr id="65" name="直線矢印コネクタ 64">
            <a:extLst>
              <a:ext uri="{FF2B5EF4-FFF2-40B4-BE49-F238E27FC236}">
                <a16:creationId xmlns:a16="http://schemas.microsoft.com/office/drawing/2014/main" id="{568B1B24-5C32-48D2-B0F8-B01447E59D80}"/>
              </a:ext>
            </a:extLst>
          </p:cNvPr>
          <p:cNvCxnSpPr>
            <a:cxnSpLocks/>
            <a:stCxn id="18" idx="3"/>
            <a:endCxn id="140" idx="1"/>
          </p:cNvCxnSpPr>
          <p:nvPr/>
        </p:nvCxnSpPr>
        <p:spPr>
          <a:xfrm>
            <a:off x="2542158" y="4334105"/>
            <a:ext cx="299653" cy="1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直線矢印コネクタ 32">
            <a:extLst>
              <a:ext uri="{FF2B5EF4-FFF2-40B4-BE49-F238E27FC236}">
                <a16:creationId xmlns:a16="http://schemas.microsoft.com/office/drawing/2014/main" id="{9A64EAFB-1CA0-4752-BA9D-5E75B4E86F4D}"/>
              </a:ext>
            </a:extLst>
          </p:cNvPr>
          <p:cNvCxnSpPr>
            <a:cxnSpLocks/>
            <a:stCxn id="53" idx="2"/>
            <a:endCxn id="140" idx="1"/>
          </p:cNvCxnSpPr>
          <p:nvPr/>
        </p:nvCxnSpPr>
        <p:spPr>
          <a:xfrm rot="5400000" flipH="1" flipV="1">
            <a:off x="1831532" y="3546717"/>
            <a:ext cx="221607" cy="1798950"/>
          </a:xfrm>
          <a:prstGeom prst="bentConnector4">
            <a:avLst>
              <a:gd name="adj1" fmla="val -367556"/>
              <a:gd name="adj2" fmla="val 89140"/>
            </a:avLst>
          </a:prstGeom>
          <a:ln>
            <a:tailEnd type="triangle"/>
          </a:ln>
        </p:spPr>
        <p:style>
          <a:lnRef idx="1">
            <a:schemeClr val="accent1"/>
          </a:lnRef>
          <a:fillRef idx="0">
            <a:schemeClr val="accent1"/>
          </a:fillRef>
          <a:effectRef idx="0">
            <a:schemeClr val="accent1"/>
          </a:effectRef>
          <a:fontRef idx="minor">
            <a:schemeClr val="tx1"/>
          </a:fontRef>
        </p:style>
      </p:cxnSp>
      <p:pic>
        <p:nvPicPr>
          <p:cNvPr id="239" name="図 238" descr="電子機器, ブルー が含まれている画像&#10;&#10;自動的に生成された説明">
            <a:extLst>
              <a:ext uri="{FF2B5EF4-FFF2-40B4-BE49-F238E27FC236}">
                <a16:creationId xmlns:a16="http://schemas.microsoft.com/office/drawing/2014/main" id="{FBB13689-92BF-4BB1-A87B-B656ABC2254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00705" y="1388384"/>
            <a:ext cx="963544" cy="1710303"/>
          </a:xfrm>
          <a:prstGeom prst="rect">
            <a:avLst/>
          </a:prstGeom>
        </p:spPr>
      </p:pic>
    </p:spTree>
    <p:extLst>
      <p:ext uri="{BB962C8B-B14F-4D97-AF65-F5344CB8AC3E}">
        <p14:creationId xmlns:p14="http://schemas.microsoft.com/office/powerpoint/2010/main" val="361677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5" name="図 134">
            <a:extLst>
              <a:ext uri="{FF2B5EF4-FFF2-40B4-BE49-F238E27FC236}">
                <a16:creationId xmlns:a16="http://schemas.microsoft.com/office/drawing/2014/main" id="{FD7B34BB-CF65-4868-9D51-5B363C5079D6}"/>
              </a:ext>
            </a:extLst>
          </p:cNvPr>
          <p:cNvPicPr>
            <a:picLocks noChangeAspect="1"/>
          </p:cNvPicPr>
          <p:nvPr/>
        </p:nvPicPr>
        <p:blipFill>
          <a:blip r:embed="rId3"/>
          <a:stretch>
            <a:fillRect/>
          </a:stretch>
        </p:blipFill>
        <p:spPr>
          <a:xfrm>
            <a:off x="838306" y="3281106"/>
            <a:ext cx="945538" cy="1680956"/>
          </a:xfrm>
          <a:prstGeom prst="rect">
            <a:avLst/>
          </a:prstGeom>
        </p:spPr>
      </p:pic>
      <p:pic>
        <p:nvPicPr>
          <p:cNvPr id="234" name="図 233" descr="ブルー, 駐車 が含まれている画像&#10;&#10;自動的に生成された説明">
            <a:extLst>
              <a:ext uri="{FF2B5EF4-FFF2-40B4-BE49-F238E27FC236}">
                <a16:creationId xmlns:a16="http://schemas.microsoft.com/office/drawing/2014/main" id="{EE88E3DE-97E2-449B-9E0E-66D2B9F0D9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3844" y="819963"/>
            <a:ext cx="962718" cy="1708735"/>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cxnSp>
        <p:nvCxnSpPr>
          <p:cNvPr id="33" name="直線矢印コネクタ 32">
            <a:extLst>
              <a:ext uri="{FF2B5EF4-FFF2-40B4-BE49-F238E27FC236}">
                <a16:creationId xmlns:a16="http://schemas.microsoft.com/office/drawing/2014/main" id="{40E36A52-4013-4D6B-8225-EC214F9B39C9}"/>
              </a:ext>
            </a:extLst>
          </p:cNvPr>
          <p:cNvCxnSpPr>
            <a:cxnSpLocks/>
            <a:stCxn id="20" idx="3"/>
            <a:endCxn id="135" idx="1"/>
          </p:cNvCxnSpPr>
          <p:nvPr/>
        </p:nvCxnSpPr>
        <p:spPr>
          <a:xfrm flipH="1">
            <a:off x="838306" y="1674330"/>
            <a:ext cx="4766562" cy="2447254"/>
          </a:xfrm>
          <a:prstGeom prst="bentConnector5">
            <a:avLst>
              <a:gd name="adj1" fmla="val -4796"/>
              <a:gd name="adj2" fmla="val 50284"/>
              <a:gd name="adj3" fmla="val 10479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直線矢印コネクタ 64">
            <a:extLst>
              <a:ext uri="{FF2B5EF4-FFF2-40B4-BE49-F238E27FC236}">
                <a16:creationId xmlns:a16="http://schemas.microsoft.com/office/drawing/2014/main" id="{C2106DEF-2FBD-4AD7-B627-26E451F84BBB}"/>
              </a:ext>
            </a:extLst>
          </p:cNvPr>
          <p:cNvCxnSpPr>
            <a:cxnSpLocks/>
            <a:stCxn id="83" idx="3"/>
            <a:endCxn id="20" idx="1"/>
          </p:cNvCxnSpPr>
          <p:nvPr/>
        </p:nvCxnSpPr>
        <p:spPr>
          <a:xfrm>
            <a:off x="4173701" y="1666562"/>
            <a:ext cx="468629" cy="77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C6863B3A-EE7D-403B-B3B4-D51761D6A563}"/>
              </a:ext>
            </a:extLst>
          </p:cNvPr>
          <p:cNvSpPr txBox="1"/>
          <p:nvPr/>
        </p:nvSpPr>
        <p:spPr>
          <a:xfrm>
            <a:off x="6775263" y="637477"/>
            <a:ext cx="851455" cy="182455"/>
          </a:xfrm>
          <a:prstGeom prst="rect">
            <a:avLst/>
          </a:prstGeom>
          <a:noFill/>
        </p:spPr>
        <p:txBody>
          <a:bodyPr wrap="none" rtlCol="0">
            <a:noAutofit/>
          </a:bodyPr>
          <a:lstStyle/>
          <a:p>
            <a:pPr algn="ctr"/>
            <a:r>
              <a:rPr kumimoji="1" lang="en-US" altLang="ja-JP" sz="800"/>
              <a:t>※RE140a</a:t>
            </a:r>
            <a:r>
              <a:rPr kumimoji="1" lang="en-US" altLang="ja-JP" sz="800" dirty="0"/>
              <a:t>.</a:t>
            </a:r>
            <a:r>
              <a:rPr kumimoji="1" lang="ja-JP" altLang="en-US" sz="800" dirty="0"/>
              <a:t>シークレットは欠番</a:t>
            </a:r>
            <a:r>
              <a:rPr kumimoji="1" lang="ja-JP" altLang="en-US" sz="800" b="1" dirty="0">
                <a:solidFill>
                  <a:srgbClr val="FF0000"/>
                </a:solidFill>
              </a:rPr>
              <a:t>（</a:t>
            </a:r>
            <a:r>
              <a:rPr kumimoji="1" lang="en-US" altLang="ja-JP" sz="800" b="1" dirty="0">
                <a:solidFill>
                  <a:srgbClr val="FF0000"/>
                </a:solidFill>
              </a:rPr>
              <a:t>20191220</a:t>
            </a:r>
            <a:r>
              <a:rPr kumimoji="1" lang="ja-JP" altLang="en-US" sz="800" b="1" dirty="0">
                <a:solidFill>
                  <a:srgbClr val="FF0000"/>
                </a:solidFill>
              </a:rPr>
              <a:t>削除）</a:t>
            </a:r>
          </a:p>
        </p:txBody>
      </p:sp>
      <p:sp>
        <p:nvSpPr>
          <p:cNvPr id="76" name="テキスト ボックス 75">
            <a:extLst>
              <a:ext uri="{FF2B5EF4-FFF2-40B4-BE49-F238E27FC236}">
                <a16:creationId xmlns:a16="http://schemas.microsoft.com/office/drawing/2014/main" id="{40EA9EFD-97A3-4A3B-8203-4FFA36A96BB3}"/>
              </a:ext>
            </a:extLst>
          </p:cNvPr>
          <p:cNvSpPr txBox="1"/>
          <p:nvPr/>
        </p:nvSpPr>
        <p:spPr>
          <a:xfrm>
            <a:off x="816133" y="3077945"/>
            <a:ext cx="851455" cy="182455"/>
          </a:xfrm>
          <a:prstGeom prst="rect">
            <a:avLst/>
          </a:prstGeom>
          <a:noFill/>
        </p:spPr>
        <p:txBody>
          <a:bodyPr wrap="none" rtlCol="0">
            <a:noAutofit/>
          </a:bodyPr>
          <a:lstStyle/>
          <a:p>
            <a:pPr algn="ctr"/>
            <a:r>
              <a:rPr kumimoji="1" lang="en-US" altLang="ja-JP" sz="800"/>
              <a:t>RE150a</a:t>
            </a:r>
            <a:r>
              <a:rPr kumimoji="1" lang="en-US" altLang="ja-JP" sz="800" dirty="0"/>
              <a:t>.</a:t>
            </a:r>
            <a:r>
              <a:rPr kumimoji="1" lang="ja-JP" altLang="en-US" sz="800" dirty="0"/>
              <a:t>フレンド登録確認</a:t>
            </a:r>
          </a:p>
        </p:txBody>
      </p:sp>
      <p:sp>
        <p:nvSpPr>
          <p:cNvPr id="77" name="テキスト ボックス 76">
            <a:extLst>
              <a:ext uri="{FF2B5EF4-FFF2-40B4-BE49-F238E27FC236}">
                <a16:creationId xmlns:a16="http://schemas.microsoft.com/office/drawing/2014/main" id="{AC7A8BE1-1E08-4969-BE60-5E6C2BE10C97}"/>
              </a:ext>
            </a:extLst>
          </p:cNvPr>
          <p:cNvSpPr txBox="1"/>
          <p:nvPr/>
        </p:nvSpPr>
        <p:spPr>
          <a:xfrm>
            <a:off x="4695857" y="629069"/>
            <a:ext cx="851455" cy="182455"/>
          </a:xfrm>
          <a:prstGeom prst="rect">
            <a:avLst/>
          </a:prstGeom>
          <a:noFill/>
        </p:spPr>
        <p:txBody>
          <a:bodyPr wrap="none" rtlCol="0">
            <a:noAutofit/>
          </a:bodyPr>
          <a:lstStyle/>
          <a:p>
            <a:pPr algn="ctr"/>
            <a:r>
              <a:rPr kumimoji="1" lang="en-US" altLang="ja-JP" sz="800"/>
              <a:t>RE150.</a:t>
            </a:r>
            <a:r>
              <a:rPr kumimoji="1" lang="ja-JP" altLang="en-US" sz="800" dirty="0"/>
              <a:t>リザルト終了演出</a:t>
            </a:r>
          </a:p>
        </p:txBody>
      </p:sp>
      <p:pic>
        <p:nvPicPr>
          <p:cNvPr id="20" name="図 19" descr="小さい, 表示, テーブル, 座る が含まれている画像&#10;&#10;自動的に生成された説明">
            <a:extLst>
              <a:ext uri="{FF2B5EF4-FFF2-40B4-BE49-F238E27FC236}">
                <a16:creationId xmlns:a16="http://schemas.microsoft.com/office/drawing/2014/main" id="{94E82155-1F2F-482D-97F1-145CEE0B5F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42330" y="819932"/>
            <a:ext cx="962538" cy="1708796"/>
          </a:xfrm>
          <a:prstGeom prst="rect">
            <a:avLst/>
          </a:prstGeom>
        </p:spPr>
      </p:pic>
      <p:cxnSp>
        <p:nvCxnSpPr>
          <p:cNvPr id="124" name="直線矢印コネクタ 123">
            <a:extLst>
              <a:ext uri="{FF2B5EF4-FFF2-40B4-BE49-F238E27FC236}">
                <a16:creationId xmlns:a16="http://schemas.microsoft.com/office/drawing/2014/main" id="{F012E2BB-C67F-4747-84AD-1220827A7C8E}"/>
              </a:ext>
            </a:extLst>
          </p:cNvPr>
          <p:cNvCxnSpPr>
            <a:cxnSpLocks/>
            <a:endCxn id="83" idx="1"/>
          </p:cNvCxnSpPr>
          <p:nvPr/>
        </p:nvCxnSpPr>
        <p:spPr>
          <a:xfrm>
            <a:off x="863383" y="1665756"/>
            <a:ext cx="2351808" cy="8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テキスト ボックス 144">
            <a:extLst>
              <a:ext uri="{FF2B5EF4-FFF2-40B4-BE49-F238E27FC236}">
                <a16:creationId xmlns:a16="http://schemas.microsoft.com/office/drawing/2014/main" id="{68844A33-1D57-4A1C-857E-BA1B2E2025AE}"/>
              </a:ext>
            </a:extLst>
          </p:cNvPr>
          <p:cNvSpPr txBox="1"/>
          <p:nvPr/>
        </p:nvSpPr>
        <p:spPr>
          <a:xfrm>
            <a:off x="1380041" y="1457741"/>
            <a:ext cx="276360" cy="182455"/>
          </a:xfrm>
          <a:prstGeom prst="rect">
            <a:avLst/>
          </a:prstGeom>
          <a:noFill/>
        </p:spPr>
        <p:txBody>
          <a:bodyPr wrap="none" rtlCol="0">
            <a:noAutofit/>
          </a:bodyPr>
          <a:lstStyle/>
          <a:p>
            <a:pPr algn="ctr"/>
            <a:r>
              <a:rPr kumimoji="1" lang="ja-JP" altLang="en-US" sz="800" dirty="0"/>
              <a:t>あり</a:t>
            </a:r>
          </a:p>
        </p:txBody>
      </p:sp>
      <p:sp>
        <p:nvSpPr>
          <p:cNvPr id="146" name="テキスト ボックス 145">
            <a:extLst>
              <a:ext uri="{FF2B5EF4-FFF2-40B4-BE49-F238E27FC236}">
                <a16:creationId xmlns:a16="http://schemas.microsoft.com/office/drawing/2014/main" id="{BED0928F-95DD-4AE9-8348-64C144F38E4B}"/>
              </a:ext>
            </a:extLst>
          </p:cNvPr>
          <p:cNvSpPr txBox="1"/>
          <p:nvPr/>
        </p:nvSpPr>
        <p:spPr>
          <a:xfrm>
            <a:off x="1103681" y="1899629"/>
            <a:ext cx="276360" cy="182455"/>
          </a:xfrm>
          <a:prstGeom prst="rect">
            <a:avLst/>
          </a:prstGeom>
          <a:noFill/>
        </p:spPr>
        <p:txBody>
          <a:bodyPr wrap="none" rtlCol="0">
            <a:noAutofit/>
          </a:bodyPr>
          <a:lstStyle/>
          <a:p>
            <a:pPr algn="ctr"/>
            <a:r>
              <a:rPr kumimoji="1" lang="ja-JP" altLang="en-US" sz="800" dirty="0"/>
              <a:t>なし</a:t>
            </a:r>
          </a:p>
        </p:txBody>
      </p:sp>
      <p:sp>
        <p:nvSpPr>
          <p:cNvPr id="150" name="テキスト ボックス 149">
            <a:extLst>
              <a:ext uri="{FF2B5EF4-FFF2-40B4-BE49-F238E27FC236}">
                <a16:creationId xmlns:a16="http://schemas.microsoft.com/office/drawing/2014/main" id="{ECD087B9-E1E9-4103-9D94-3FDA25D84191}"/>
              </a:ext>
            </a:extLst>
          </p:cNvPr>
          <p:cNvSpPr txBox="1"/>
          <p:nvPr/>
        </p:nvSpPr>
        <p:spPr>
          <a:xfrm>
            <a:off x="1839476" y="629069"/>
            <a:ext cx="851455" cy="182455"/>
          </a:xfrm>
          <a:prstGeom prst="rect">
            <a:avLst/>
          </a:prstGeom>
          <a:noFill/>
        </p:spPr>
        <p:txBody>
          <a:bodyPr wrap="none" rtlCol="0">
            <a:noAutofit/>
          </a:bodyPr>
          <a:lstStyle/>
          <a:p>
            <a:pPr algn="ctr"/>
            <a:r>
              <a:rPr kumimoji="1" lang="en-US" altLang="ja-JP" sz="800"/>
              <a:t>RE140.</a:t>
            </a:r>
            <a:r>
              <a:rPr kumimoji="1" lang="ja-JP" altLang="en-US" sz="800" dirty="0"/>
              <a:t>リザルト画面４</a:t>
            </a:r>
          </a:p>
        </p:txBody>
      </p:sp>
      <p:sp>
        <p:nvSpPr>
          <p:cNvPr id="151" name="テキスト ボックス 150">
            <a:extLst>
              <a:ext uri="{FF2B5EF4-FFF2-40B4-BE49-F238E27FC236}">
                <a16:creationId xmlns:a16="http://schemas.microsoft.com/office/drawing/2014/main" id="{1E37EBDB-3FFD-4747-AD0C-099F44A0E740}"/>
              </a:ext>
            </a:extLst>
          </p:cNvPr>
          <p:cNvSpPr txBox="1"/>
          <p:nvPr/>
        </p:nvSpPr>
        <p:spPr>
          <a:xfrm>
            <a:off x="2102484" y="3077945"/>
            <a:ext cx="851455" cy="182455"/>
          </a:xfrm>
          <a:prstGeom prst="rect">
            <a:avLst/>
          </a:prstGeom>
          <a:noFill/>
        </p:spPr>
        <p:txBody>
          <a:bodyPr wrap="none" rtlCol="0">
            <a:noAutofit/>
          </a:bodyPr>
          <a:lstStyle>
            <a:defPPr>
              <a:defRPr lang="en-US"/>
            </a:defPPr>
            <a:lvl1pPr algn="ctr">
              <a:defRPr kumimoji="1" sz="800"/>
            </a:lvl1pPr>
          </a:lstStyle>
          <a:p>
            <a:r>
              <a:rPr lang="en-US" altLang="ja-JP"/>
              <a:t>RE150b</a:t>
            </a:r>
            <a:r>
              <a:rPr lang="en-US" altLang="ja-JP" dirty="0"/>
              <a:t>.</a:t>
            </a:r>
            <a:r>
              <a:rPr lang="ja-JP" altLang="en-US" dirty="0"/>
              <a:t>フレンド送信結果</a:t>
            </a:r>
          </a:p>
        </p:txBody>
      </p:sp>
      <p:sp>
        <p:nvSpPr>
          <p:cNvPr id="140" name="フローチャート: 判断 139">
            <a:extLst>
              <a:ext uri="{FF2B5EF4-FFF2-40B4-BE49-F238E27FC236}">
                <a16:creationId xmlns:a16="http://schemas.microsoft.com/office/drawing/2014/main" id="{C4AAFF76-4AB7-4829-9C05-E6BC41B00253}"/>
              </a:ext>
            </a:extLst>
          </p:cNvPr>
          <p:cNvSpPr/>
          <p:nvPr/>
        </p:nvSpPr>
        <p:spPr>
          <a:xfrm>
            <a:off x="647104" y="1452723"/>
            <a:ext cx="792307" cy="44321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kumimoji="1" lang="ja-JP" altLang="en-US" sz="600" dirty="0"/>
              <a:t>ミッションの達成</a:t>
            </a:r>
          </a:p>
        </p:txBody>
      </p:sp>
      <p:cxnSp>
        <p:nvCxnSpPr>
          <p:cNvPr id="152" name="直線矢印コネクタ 151">
            <a:extLst>
              <a:ext uri="{FF2B5EF4-FFF2-40B4-BE49-F238E27FC236}">
                <a16:creationId xmlns:a16="http://schemas.microsoft.com/office/drawing/2014/main" id="{541DEEF4-81EB-480E-B0C7-C80D83EB10BE}"/>
              </a:ext>
            </a:extLst>
          </p:cNvPr>
          <p:cNvCxnSpPr>
            <a:cxnSpLocks/>
            <a:endCxn id="140" idx="1"/>
          </p:cNvCxnSpPr>
          <p:nvPr/>
        </p:nvCxnSpPr>
        <p:spPr>
          <a:xfrm>
            <a:off x="433534" y="1674331"/>
            <a:ext cx="2135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5" name="直線矢印コネクタ 53">
            <a:extLst>
              <a:ext uri="{FF2B5EF4-FFF2-40B4-BE49-F238E27FC236}">
                <a16:creationId xmlns:a16="http://schemas.microsoft.com/office/drawing/2014/main" id="{019D62AD-BFF7-4CC0-BACB-B1715DE68B61}"/>
              </a:ext>
            </a:extLst>
          </p:cNvPr>
          <p:cNvCxnSpPr>
            <a:cxnSpLocks/>
            <a:stCxn id="140" idx="2"/>
            <a:endCxn id="20" idx="1"/>
          </p:cNvCxnSpPr>
          <p:nvPr/>
        </p:nvCxnSpPr>
        <p:spPr>
          <a:xfrm rot="5400000" flipH="1" flipV="1">
            <a:off x="2731990" y="-14402"/>
            <a:ext cx="221608" cy="3599072"/>
          </a:xfrm>
          <a:prstGeom prst="bentConnector4">
            <a:avLst>
              <a:gd name="adj1" fmla="val -371559"/>
              <a:gd name="adj2" fmla="val 92504"/>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四角形: 角を丸くする 1">
            <a:extLst>
              <a:ext uri="{FF2B5EF4-FFF2-40B4-BE49-F238E27FC236}">
                <a16:creationId xmlns:a16="http://schemas.microsoft.com/office/drawing/2014/main" id="{A217599E-79E6-468C-A30A-A4B31E7CDA53}"/>
              </a:ext>
            </a:extLst>
          </p:cNvPr>
          <p:cNvSpPr/>
          <p:nvPr/>
        </p:nvSpPr>
        <p:spPr>
          <a:xfrm>
            <a:off x="601377" y="5755017"/>
            <a:ext cx="2805295" cy="739205"/>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800" dirty="0">
                <a:solidFill>
                  <a:schemeClr val="tx1"/>
                </a:solidFill>
              </a:rPr>
              <a:t>Redmine#100</a:t>
            </a:r>
          </a:p>
          <a:p>
            <a:endParaRPr kumimoji="1" lang="en-US" altLang="ja-JP" sz="800" dirty="0">
              <a:solidFill>
                <a:schemeClr val="tx1"/>
              </a:solidFill>
            </a:endParaRPr>
          </a:p>
          <a:p>
            <a:r>
              <a:rPr kumimoji="1" lang="ja-JP" altLang="en-US" sz="800" dirty="0">
                <a:solidFill>
                  <a:schemeClr val="tx1"/>
                </a:solidFill>
              </a:rPr>
              <a:t>ミッション全達成かつシークレットの達成がなければ</a:t>
            </a:r>
            <a:endParaRPr kumimoji="1" lang="en-US" altLang="ja-JP" sz="800" dirty="0">
              <a:solidFill>
                <a:schemeClr val="tx1"/>
              </a:solidFill>
            </a:endParaRPr>
          </a:p>
          <a:p>
            <a:r>
              <a:rPr kumimoji="1" lang="ja-JP" altLang="en-US" sz="800" dirty="0">
                <a:solidFill>
                  <a:schemeClr val="tx1"/>
                </a:solidFill>
              </a:rPr>
              <a:t>ミッション表示をスキップする。</a:t>
            </a:r>
            <a:endParaRPr kumimoji="1" lang="en-US" altLang="ja-JP" sz="800" dirty="0">
              <a:solidFill>
                <a:schemeClr val="tx1"/>
              </a:solidFill>
            </a:endParaRPr>
          </a:p>
          <a:p>
            <a:endParaRPr kumimoji="1" lang="en-US" altLang="ja-JP" sz="800" dirty="0">
              <a:solidFill>
                <a:schemeClr val="tx1"/>
              </a:solidFill>
            </a:endParaRPr>
          </a:p>
        </p:txBody>
      </p:sp>
      <p:cxnSp>
        <p:nvCxnSpPr>
          <p:cNvPr id="114" name="直線矢印コネクタ 113">
            <a:extLst>
              <a:ext uri="{FF2B5EF4-FFF2-40B4-BE49-F238E27FC236}">
                <a16:creationId xmlns:a16="http://schemas.microsoft.com/office/drawing/2014/main" id="{0EA1713D-A16B-465B-BF28-CA6C76D58607}"/>
              </a:ext>
            </a:extLst>
          </p:cNvPr>
          <p:cNvCxnSpPr>
            <a:cxnSpLocks/>
            <a:stCxn id="140" idx="3"/>
            <a:endCxn id="234" idx="1"/>
          </p:cNvCxnSpPr>
          <p:nvPr/>
        </p:nvCxnSpPr>
        <p:spPr>
          <a:xfrm>
            <a:off x="1439411" y="1674331"/>
            <a:ext cx="34443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3" name="図 82" descr="バス, ストリート, ブルー が含まれている画像&#10;&#10;自動的に生成された説明">
            <a:extLst>
              <a:ext uri="{FF2B5EF4-FFF2-40B4-BE49-F238E27FC236}">
                <a16:creationId xmlns:a16="http://schemas.microsoft.com/office/drawing/2014/main" id="{B5CA61C3-7665-4DE4-A2A5-4808CAB43D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15191" y="815929"/>
            <a:ext cx="958510" cy="1701266"/>
          </a:xfrm>
          <a:prstGeom prst="rect">
            <a:avLst/>
          </a:prstGeom>
        </p:spPr>
      </p:pic>
      <p:pic>
        <p:nvPicPr>
          <p:cNvPr id="241" name="図 240">
            <a:extLst>
              <a:ext uri="{FF2B5EF4-FFF2-40B4-BE49-F238E27FC236}">
                <a16:creationId xmlns:a16="http://schemas.microsoft.com/office/drawing/2014/main" id="{21A5CF6A-D179-4D09-8D5F-D9C831C4F499}"/>
              </a:ext>
            </a:extLst>
          </p:cNvPr>
          <p:cNvPicPr>
            <a:picLocks noChangeAspect="1"/>
          </p:cNvPicPr>
          <p:nvPr/>
        </p:nvPicPr>
        <p:blipFill>
          <a:blip r:embed="rId7"/>
          <a:stretch>
            <a:fillRect/>
          </a:stretch>
        </p:blipFill>
        <p:spPr>
          <a:xfrm>
            <a:off x="1998738" y="3278553"/>
            <a:ext cx="955201" cy="1694130"/>
          </a:xfrm>
          <a:prstGeom prst="rect">
            <a:avLst/>
          </a:prstGeom>
        </p:spPr>
      </p:pic>
      <p:cxnSp>
        <p:nvCxnSpPr>
          <p:cNvPr id="115" name="直線矢印コネクタ 114">
            <a:extLst>
              <a:ext uri="{FF2B5EF4-FFF2-40B4-BE49-F238E27FC236}">
                <a16:creationId xmlns:a16="http://schemas.microsoft.com/office/drawing/2014/main" id="{A88A8A79-816F-4EF7-B4F6-5BC794D84C2B}"/>
              </a:ext>
            </a:extLst>
          </p:cNvPr>
          <p:cNvCxnSpPr>
            <a:cxnSpLocks/>
            <a:stCxn id="135" idx="3"/>
            <a:endCxn id="241" idx="1"/>
          </p:cNvCxnSpPr>
          <p:nvPr/>
        </p:nvCxnSpPr>
        <p:spPr>
          <a:xfrm>
            <a:off x="1783844" y="4121584"/>
            <a:ext cx="214894" cy="40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テキスト ボックス 133">
            <a:extLst>
              <a:ext uri="{FF2B5EF4-FFF2-40B4-BE49-F238E27FC236}">
                <a16:creationId xmlns:a16="http://schemas.microsoft.com/office/drawing/2014/main" id="{C1DD8340-C83F-486A-9546-DE6C716D4F9F}"/>
              </a:ext>
            </a:extLst>
          </p:cNvPr>
          <p:cNvSpPr txBox="1"/>
          <p:nvPr/>
        </p:nvSpPr>
        <p:spPr>
          <a:xfrm>
            <a:off x="3268718" y="629069"/>
            <a:ext cx="851455" cy="182455"/>
          </a:xfrm>
          <a:prstGeom prst="rect">
            <a:avLst/>
          </a:prstGeom>
          <a:noFill/>
        </p:spPr>
        <p:txBody>
          <a:bodyPr wrap="none" rtlCol="0">
            <a:noAutofit/>
          </a:bodyPr>
          <a:lstStyle/>
          <a:p>
            <a:pPr algn="ctr"/>
            <a:r>
              <a:rPr kumimoji="1" lang="en-US" altLang="ja-JP" sz="800"/>
              <a:t>RE140b</a:t>
            </a:r>
            <a:r>
              <a:rPr kumimoji="1" lang="en-US" altLang="ja-JP" sz="800" dirty="0"/>
              <a:t>.</a:t>
            </a:r>
            <a:r>
              <a:rPr kumimoji="1" lang="ja-JP" altLang="en-US" sz="800" dirty="0"/>
              <a:t>ミッション報酬</a:t>
            </a:r>
          </a:p>
        </p:txBody>
      </p:sp>
    </p:spTree>
    <p:extLst>
      <p:ext uri="{BB962C8B-B14F-4D97-AF65-F5344CB8AC3E}">
        <p14:creationId xmlns:p14="http://schemas.microsoft.com/office/powerpoint/2010/main" val="1828917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テキスト ボックス 18">
            <a:extLst>
              <a:ext uri="{FF2B5EF4-FFF2-40B4-BE49-F238E27FC236}">
                <a16:creationId xmlns:a16="http://schemas.microsoft.com/office/drawing/2014/main" id="{A14D36B9-183B-4B52-95FA-6FA8CED05F38}"/>
              </a:ext>
            </a:extLst>
          </p:cNvPr>
          <p:cNvSpPr txBox="1"/>
          <p:nvPr/>
        </p:nvSpPr>
        <p:spPr>
          <a:xfrm>
            <a:off x="415419" y="538799"/>
            <a:ext cx="902811" cy="307777"/>
          </a:xfrm>
          <a:prstGeom prst="rect">
            <a:avLst/>
          </a:prstGeom>
          <a:noFill/>
        </p:spPr>
        <p:txBody>
          <a:bodyPr wrap="none" rtlCol="0">
            <a:spAutoFit/>
          </a:bodyPr>
          <a:lstStyle/>
          <a:p>
            <a:r>
              <a:rPr kumimoji="1" lang="ja-JP" altLang="en-US" sz="1400" b="1" dirty="0"/>
              <a:t>●各画面</a:t>
            </a:r>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846576"/>
            <a:ext cx="2109873" cy="276999"/>
          </a:xfrm>
          <a:prstGeom prst="rect">
            <a:avLst/>
          </a:prstGeom>
          <a:noFill/>
        </p:spPr>
        <p:txBody>
          <a:bodyPr wrap="none" rtlCol="0">
            <a:spAutoFit/>
          </a:bodyPr>
          <a:lstStyle/>
          <a:p>
            <a:r>
              <a:rPr kumimoji="1" lang="ja-JP" altLang="en-US" sz="1200" b="1"/>
              <a:t>○</a:t>
            </a:r>
            <a:r>
              <a:rPr kumimoji="1" lang="en-US" altLang="ja-JP" sz="1200" b="1"/>
              <a:t>RE100.</a:t>
            </a:r>
            <a:r>
              <a:rPr kumimoji="1" lang="ja-JP" altLang="en-US" sz="1200" b="1" dirty="0"/>
              <a:t>リザルト開始演出</a:t>
            </a:r>
            <a:endParaRPr kumimoji="1" lang="ja-JP" altLang="en-US" sz="1400" b="1" dirty="0"/>
          </a:p>
        </p:txBody>
      </p:sp>
      <p:pic>
        <p:nvPicPr>
          <p:cNvPr id="10" name="図 9">
            <a:extLst>
              <a:ext uri="{FF2B5EF4-FFF2-40B4-BE49-F238E27FC236}">
                <a16:creationId xmlns:a16="http://schemas.microsoft.com/office/drawing/2014/main" id="{3004C16F-E44D-48AE-A78D-DB3A38EE016A}"/>
              </a:ext>
            </a:extLst>
          </p:cNvPr>
          <p:cNvPicPr>
            <a:picLocks noChangeAspect="1"/>
          </p:cNvPicPr>
          <p:nvPr/>
        </p:nvPicPr>
        <p:blipFill>
          <a:blip r:embed="rId2"/>
          <a:stretch>
            <a:fillRect/>
          </a:stretch>
        </p:blipFill>
        <p:spPr>
          <a:xfrm>
            <a:off x="288734" y="1154354"/>
            <a:ext cx="3722962" cy="3800202"/>
          </a:xfrm>
          <a:prstGeom prst="rect">
            <a:avLst/>
          </a:prstGeom>
        </p:spPr>
      </p:pic>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1123575"/>
            <a:ext cx="1588897" cy="276999"/>
          </a:xfrm>
          <a:prstGeom prst="rect">
            <a:avLst/>
          </a:prstGeom>
          <a:noFill/>
        </p:spPr>
        <p:txBody>
          <a:bodyPr wrap="none" rtlCol="0">
            <a:spAutoFit/>
          </a:bodyPr>
          <a:lstStyle/>
          <a:p>
            <a:r>
              <a:rPr kumimoji="1" lang="en-US" altLang="ja-JP" sz="1200" b="1" dirty="0"/>
              <a:t>01</a:t>
            </a:r>
            <a:r>
              <a:rPr kumimoji="1" lang="ja-JP" altLang="en-US" sz="1200" b="1" dirty="0"/>
              <a:t>．ページタイトル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400574"/>
            <a:ext cx="2613216" cy="246221"/>
          </a:xfrm>
          <a:prstGeom prst="rect">
            <a:avLst/>
          </a:prstGeom>
          <a:noFill/>
        </p:spPr>
        <p:txBody>
          <a:bodyPr wrap="none" rtlCol="0">
            <a:spAutoFit/>
          </a:bodyPr>
          <a:lstStyle/>
          <a:p>
            <a:r>
              <a:rPr kumimoji="1" lang="ja-JP" altLang="en-US" sz="1000" dirty="0"/>
              <a:t>ページタイトル。</a:t>
            </a:r>
            <a:r>
              <a:rPr kumimoji="1" lang="en-US" altLang="ja-JP" sz="1000" dirty="0"/>
              <a:t>1ST</a:t>
            </a:r>
            <a:r>
              <a:rPr kumimoji="1" lang="ja-JP" altLang="en-US" sz="1000" dirty="0"/>
              <a:t>と同様のもので</a:t>
            </a:r>
            <a:r>
              <a:rPr kumimoji="1" lang="en-US" altLang="ja-JP" sz="1000" dirty="0"/>
              <a:t>OK</a:t>
            </a:r>
            <a:r>
              <a:rPr kumimoji="1" lang="ja-JP" altLang="en-US" sz="1000" dirty="0"/>
              <a:t>。</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74701" y="1785294"/>
            <a:ext cx="2050561" cy="276999"/>
          </a:xfrm>
          <a:prstGeom prst="rect">
            <a:avLst/>
          </a:prstGeom>
          <a:noFill/>
        </p:spPr>
        <p:txBody>
          <a:bodyPr wrap="none" rtlCol="0">
            <a:spAutoFit/>
          </a:bodyPr>
          <a:lstStyle/>
          <a:p>
            <a:r>
              <a:rPr kumimoji="1" lang="en-US" altLang="ja-JP" sz="1200" b="1" dirty="0"/>
              <a:t>02</a:t>
            </a:r>
            <a:r>
              <a:rPr kumimoji="1" lang="ja-JP" altLang="en-US" sz="1200" b="1" dirty="0"/>
              <a:t>．ジャンヌモデル（裸）</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55866" y="2062293"/>
            <a:ext cx="4221027" cy="1169551"/>
          </a:xfrm>
          <a:prstGeom prst="rect">
            <a:avLst/>
          </a:prstGeom>
          <a:noFill/>
        </p:spPr>
        <p:txBody>
          <a:bodyPr wrap="none" rtlCol="0">
            <a:spAutoFit/>
          </a:bodyPr>
          <a:lstStyle/>
          <a:p>
            <a:r>
              <a:rPr kumimoji="1" lang="ja-JP" altLang="en-US" sz="1000" dirty="0"/>
              <a:t>ジャンヌの裸モデルが温泉に浸かっている状態で</a:t>
            </a:r>
            <a:endParaRPr kumimoji="1" lang="en-US" altLang="ja-JP" sz="1000" dirty="0"/>
          </a:p>
          <a:p>
            <a:r>
              <a:rPr kumimoji="1" lang="ja-JP" altLang="en-US" sz="1000" dirty="0"/>
              <a:t>のんびりしているモーションを再生しつつ、スタートボイスを再生。</a:t>
            </a:r>
            <a:endParaRPr kumimoji="1" lang="en-US" altLang="ja-JP" sz="1000" dirty="0"/>
          </a:p>
          <a:p>
            <a:endParaRPr kumimoji="1" lang="en-US" altLang="ja-JP" sz="1000" dirty="0"/>
          </a:p>
          <a:p>
            <a:r>
              <a:rPr kumimoji="1" lang="ja-JP" altLang="en-US" sz="1000" dirty="0"/>
              <a:t>「みんなー、今日の報告をおねがーい！」</a:t>
            </a:r>
            <a:endParaRPr kumimoji="1" lang="en-US" altLang="ja-JP" sz="1000" dirty="0"/>
          </a:p>
          <a:p>
            <a:endParaRPr kumimoji="1" lang="en-US" altLang="ja-JP" sz="1000" dirty="0"/>
          </a:p>
          <a:p>
            <a:r>
              <a:rPr kumimoji="1" lang="en-US" altLang="ja-JP" sz="1000" dirty="0"/>
              <a:t>※</a:t>
            </a:r>
            <a:r>
              <a:rPr kumimoji="1" lang="ja-JP" altLang="en-US" sz="1000" dirty="0"/>
              <a:t>これは</a:t>
            </a:r>
            <a:r>
              <a:rPr kumimoji="1" lang="en-US" altLang="ja-JP" sz="1000" dirty="0"/>
              <a:t>1ST</a:t>
            </a:r>
            <a:r>
              <a:rPr kumimoji="1" lang="ja-JP" altLang="en-US" sz="1000" dirty="0"/>
              <a:t>のまま。黒木のキャラ設定で内容を変えるかもしれない。</a:t>
            </a:r>
            <a:endParaRPr kumimoji="1" lang="en-US" altLang="ja-JP" sz="1000" dirty="0"/>
          </a:p>
          <a:p>
            <a:r>
              <a:rPr kumimoji="1" lang="ja-JP" altLang="en-US" sz="1000" dirty="0"/>
              <a:t>　ただし、セリフにパターンは必要ない。</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74701" y="3370343"/>
            <a:ext cx="1742785" cy="276999"/>
          </a:xfrm>
          <a:prstGeom prst="rect">
            <a:avLst/>
          </a:prstGeom>
          <a:noFill/>
        </p:spPr>
        <p:txBody>
          <a:bodyPr wrap="none" rtlCol="0">
            <a:spAutoFit/>
          </a:bodyPr>
          <a:lstStyle/>
          <a:p>
            <a:r>
              <a:rPr kumimoji="1" lang="en-US" altLang="ja-JP" sz="1200" b="1" dirty="0"/>
              <a:t>03</a:t>
            </a:r>
            <a:r>
              <a:rPr kumimoji="1" lang="ja-JP" altLang="en-US" sz="1200" b="1" dirty="0"/>
              <a:t>．お風呂（モデル）</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55866" y="3647342"/>
            <a:ext cx="4416594" cy="1477328"/>
          </a:xfrm>
          <a:prstGeom prst="rect">
            <a:avLst/>
          </a:prstGeom>
          <a:noFill/>
        </p:spPr>
        <p:txBody>
          <a:bodyPr wrap="none" rtlCol="0">
            <a:spAutoFit/>
          </a:bodyPr>
          <a:lstStyle/>
          <a:p>
            <a:r>
              <a:rPr kumimoji="1" lang="ja-JP" altLang="en-US" sz="1000" dirty="0"/>
              <a:t>ふれあいタイムのカスタムで設定したお風呂が表示される。</a:t>
            </a:r>
            <a:endParaRPr kumimoji="1" lang="en-US" altLang="ja-JP" sz="1000" dirty="0"/>
          </a:p>
          <a:p>
            <a:endParaRPr kumimoji="1" lang="en-US" altLang="ja-JP" sz="1000" dirty="0"/>
          </a:p>
          <a:p>
            <a:r>
              <a:rPr kumimoji="1" lang="ja-JP" altLang="en-US" sz="1000" b="1" dirty="0"/>
              <a:t>・エフェクト</a:t>
            </a:r>
            <a:endParaRPr kumimoji="1" lang="en-US" altLang="ja-JP" sz="1000" b="1" dirty="0"/>
          </a:p>
          <a:p>
            <a:endParaRPr kumimoji="1" lang="en-US" altLang="ja-JP" sz="1000" dirty="0"/>
          </a:p>
          <a:p>
            <a:r>
              <a:rPr kumimoji="1" lang="ja-JP" altLang="en-US" sz="1000" dirty="0"/>
              <a:t>　カスタム「木」によって桜、紅葉等が画面に散るエフェクトが加わる。</a:t>
            </a:r>
            <a:endParaRPr kumimoji="1" lang="en-US" altLang="ja-JP" sz="1000" dirty="0"/>
          </a:p>
          <a:p>
            <a:endParaRPr kumimoji="1" lang="en-US" altLang="ja-JP" sz="1000" dirty="0"/>
          </a:p>
          <a:p>
            <a:r>
              <a:rPr kumimoji="1" lang="ja-JP" altLang="en-US" sz="1000" b="1" dirty="0"/>
              <a:t>・お湯</a:t>
            </a:r>
            <a:endParaRPr kumimoji="1" lang="en-US" altLang="ja-JP" sz="1000" b="1" dirty="0"/>
          </a:p>
          <a:p>
            <a:endParaRPr kumimoji="1" lang="en-US" altLang="ja-JP" sz="1000" dirty="0"/>
          </a:p>
          <a:p>
            <a:r>
              <a:rPr kumimoji="1" lang="ja-JP" altLang="en-US" sz="1000" dirty="0"/>
              <a:t>　入浴剤の効果が継続しているときはお湯の色が該当のものになる。</a:t>
            </a:r>
            <a:endParaRPr kumimoji="1" lang="en-US" altLang="ja-JP" sz="1000" dirty="0"/>
          </a:p>
        </p:txBody>
      </p:sp>
    </p:spTree>
    <p:extLst>
      <p:ext uri="{BB962C8B-B14F-4D97-AF65-F5344CB8AC3E}">
        <p14:creationId xmlns:p14="http://schemas.microsoft.com/office/powerpoint/2010/main" val="614911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385D568D-492D-4E13-9CFD-8253D0F8E2C9}"/>
              </a:ext>
            </a:extLst>
          </p:cNvPr>
          <p:cNvPicPr>
            <a:picLocks noChangeAspect="1"/>
          </p:cNvPicPr>
          <p:nvPr/>
        </p:nvPicPr>
        <p:blipFill>
          <a:blip r:embed="rId2"/>
          <a:stretch>
            <a:fillRect/>
          </a:stretch>
        </p:blipFill>
        <p:spPr>
          <a:xfrm>
            <a:off x="288734" y="853212"/>
            <a:ext cx="3527793" cy="378968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14</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88659" cy="276999"/>
          </a:xfrm>
          <a:prstGeom prst="rect">
            <a:avLst/>
          </a:prstGeom>
          <a:noFill/>
        </p:spPr>
        <p:txBody>
          <a:bodyPr wrap="none" rtlCol="0">
            <a:spAutoFit/>
          </a:bodyPr>
          <a:lstStyle/>
          <a:p>
            <a:r>
              <a:rPr kumimoji="1" lang="ja-JP" altLang="en-US" sz="1200" b="1"/>
              <a:t>○</a:t>
            </a:r>
            <a:r>
              <a:rPr kumimoji="1" lang="en-US" altLang="ja-JP" sz="1200" b="1"/>
              <a:t>RE110.</a:t>
            </a:r>
            <a:r>
              <a:rPr kumimoji="1" lang="ja-JP" altLang="en-US" sz="1200" b="1" dirty="0"/>
              <a:t>リザルト画面１</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588897" cy="276999"/>
          </a:xfrm>
          <a:prstGeom prst="rect">
            <a:avLst/>
          </a:prstGeom>
          <a:noFill/>
        </p:spPr>
        <p:txBody>
          <a:bodyPr wrap="none" rtlCol="0">
            <a:spAutoFit/>
          </a:bodyPr>
          <a:lstStyle/>
          <a:p>
            <a:r>
              <a:rPr kumimoji="1" lang="en-US" altLang="ja-JP" sz="1200" b="1" dirty="0"/>
              <a:t>01</a:t>
            </a:r>
            <a:r>
              <a:rPr kumimoji="1" lang="ja-JP" altLang="en-US" sz="1200" b="1" dirty="0"/>
              <a:t>．ページタイトル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2236510" cy="246221"/>
          </a:xfrm>
          <a:prstGeom prst="rect">
            <a:avLst/>
          </a:prstGeom>
          <a:noFill/>
        </p:spPr>
        <p:txBody>
          <a:bodyPr wrap="none" rtlCol="0">
            <a:spAutoFit/>
          </a:bodyPr>
          <a:lstStyle/>
          <a:p>
            <a:r>
              <a:rPr kumimoji="1" lang="ja-JP" altLang="en-US" sz="1000" dirty="0"/>
              <a:t>ページタイトル。前から引き続き。</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1435008" cy="276999"/>
          </a:xfrm>
          <a:prstGeom prst="rect">
            <a:avLst/>
          </a:prstGeom>
          <a:noFill/>
        </p:spPr>
        <p:txBody>
          <a:bodyPr wrap="none" rtlCol="0">
            <a:spAutoFit/>
          </a:bodyPr>
          <a:lstStyle/>
          <a:p>
            <a:r>
              <a:rPr kumimoji="1" lang="en-US" altLang="ja-JP" sz="1200" b="1" dirty="0"/>
              <a:t>02</a:t>
            </a:r>
            <a:r>
              <a:rPr kumimoji="1" lang="ja-JP" altLang="en-US" sz="1200" b="1" dirty="0"/>
              <a:t>．単位火力表示</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595309" cy="246221"/>
          </a:xfrm>
          <a:prstGeom prst="rect">
            <a:avLst/>
          </a:prstGeom>
          <a:noFill/>
        </p:spPr>
        <p:txBody>
          <a:bodyPr wrap="none" rtlCol="0">
            <a:spAutoFit/>
          </a:bodyPr>
          <a:lstStyle/>
          <a:p>
            <a:r>
              <a:rPr kumimoji="1" lang="ja-JP" altLang="en-US" sz="1000" dirty="0"/>
              <a:t>前述の単位火力を表示。</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507"/>
            <a:ext cx="1127232" cy="276999"/>
          </a:xfrm>
          <a:prstGeom prst="rect">
            <a:avLst/>
          </a:prstGeom>
          <a:noFill/>
        </p:spPr>
        <p:txBody>
          <a:bodyPr wrap="none" rtlCol="0">
            <a:spAutoFit/>
          </a:bodyPr>
          <a:lstStyle/>
          <a:p>
            <a:r>
              <a:rPr kumimoji="1" lang="en-US" altLang="ja-JP" sz="1200" b="1" dirty="0"/>
              <a:t>04</a:t>
            </a:r>
            <a:r>
              <a:rPr kumimoji="1" lang="ja-JP" altLang="en-US" sz="1200" b="1" dirty="0"/>
              <a:t>．総評表示</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506"/>
            <a:ext cx="1338828" cy="246221"/>
          </a:xfrm>
          <a:prstGeom prst="rect">
            <a:avLst/>
          </a:prstGeom>
          <a:noFill/>
        </p:spPr>
        <p:txBody>
          <a:bodyPr wrap="none" rtlCol="0">
            <a:spAutoFit/>
          </a:bodyPr>
          <a:lstStyle/>
          <a:p>
            <a:r>
              <a:rPr kumimoji="1" lang="ja-JP" altLang="en-US" sz="1000" dirty="0"/>
              <a:t>前述の総評を表示。</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788"/>
            <a:ext cx="1435008" cy="276999"/>
          </a:xfrm>
          <a:prstGeom prst="rect">
            <a:avLst/>
          </a:prstGeom>
          <a:noFill/>
        </p:spPr>
        <p:txBody>
          <a:bodyPr wrap="none" rtlCol="0">
            <a:spAutoFit/>
          </a:bodyPr>
          <a:lstStyle/>
          <a:p>
            <a:r>
              <a:rPr kumimoji="1" lang="en-US" altLang="ja-JP" sz="1200" b="1" dirty="0"/>
              <a:t>03</a:t>
            </a:r>
            <a:r>
              <a:rPr kumimoji="1" lang="ja-JP" altLang="en-US" sz="1200" b="1" dirty="0"/>
              <a:t>．作戦遂行時間</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787"/>
            <a:ext cx="1851789" cy="246221"/>
          </a:xfrm>
          <a:prstGeom prst="rect">
            <a:avLst/>
          </a:prstGeom>
          <a:noFill/>
        </p:spPr>
        <p:txBody>
          <a:bodyPr wrap="none" rtlCol="0">
            <a:spAutoFit/>
          </a:bodyPr>
          <a:lstStyle/>
          <a:p>
            <a:r>
              <a:rPr kumimoji="1" lang="ja-JP" altLang="en-US" sz="1000" dirty="0"/>
              <a:t>前述の作戦遂行時間を表示。</a:t>
            </a:r>
            <a:endParaRPr kumimoji="1" lang="en-US" altLang="ja-JP" sz="1000" dirty="0"/>
          </a:p>
        </p:txBody>
      </p:sp>
      <p:sp>
        <p:nvSpPr>
          <p:cNvPr id="17" name="テキスト ボックス 16">
            <a:extLst>
              <a:ext uri="{FF2B5EF4-FFF2-40B4-BE49-F238E27FC236}">
                <a16:creationId xmlns:a16="http://schemas.microsoft.com/office/drawing/2014/main" id="{4DD91AA3-692F-4768-BC98-E37D185AA0D8}"/>
              </a:ext>
            </a:extLst>
          </p:cNvPr>
          <p:cNvSpPr txBox="1"/>
          <p:nvPr/>
        </p:nvSpPr>
        <p:spPr>
          <a:xfrm>
            <a:off x="4024310" y="3508842"/>
            <a:ext cx="1435008" cy="276999"/>
          </a:xfrm>
          <a:prstGeom prst="rect">
            <a:avLst/>
          </a:prstGeom>
          <a:noFill/>
        </p:spPr>
        <p:txBody>
          <a:bodyPr wrap="none" rtlCol="0">
            <a:spAutoFit/>
          </a:bodyPr>
          <a:lstStyle/>
          <a:p>
            <a:r>
              <a:rPr kumimoji="1" lang="en-US" altLang="ja-JP" sz="1200" b="1" dirty="0"/>
              <a:t>05</a:t>
            </a:r>
            <a:r>
              <a:rPr kumimoji="1" lang="ja-JP" altLang="en-US" sz="1200" b="1" dirty="0"/>
              <a:t>．被害総額表示</a:t>
            </a:r>
            <a:endParaRPr kumimoji="1" lang="ja-JP" altLang="en-US" sz="1400" b="1" dirty="0"/>
          </a:p>
        </p:txBody>
      </p:sp>
      <p:sp>
        <p:nvSpPr>
          <p:cNvPr id="18" name="テキスト ボックス 17">
            <a:extLst>
              <a:ext uri="{FF2B5EF4-FFF2-40B4-BE49-F238E27FC236}">
                <a16:creationId xmlns:a16="http://schemas.microsoft.com/office/drawing/2014/main" id="{EB6EB24B-EF1C-489C-8277-63B0B4F0512C}"/>
              </a:ext>
            </a:extLst>
          </p:cNvPr>
          <p:cNvSpPr txBox="1"/>
          <p:nvPr/>
        </p:nvSpPr>
        <p:spPr>
          <a:xfrm>
            <a:off x="4205475" y="3785841"/>
            <a:ext cx="1595309" cy="246221"/>
          </a:xfrm>
          <a:prstGeom prst="rect">
            <a:avLst/>
          </a:prstGeom>
          <a:noFill/>
        </p:spPr>
        <p:txBody>
          <a:bodyPr wrap="none" rtlCol="0">
            <a:spAutoFit/>
          </a:bodyPr>
          <a:lstStyle/>
          <a:p>
            <a:r>
              <a:rPr kumimoji="1" lang="ja-JP" altLang="en-US" sz="1000" dirty="0"/>
              <a:t>前述の被害総額を表示。</a:t>
            </a:r>
            <a:endParaRPr kumimoji="1" lang="en-US" altLang="ja-JP" sz="1000" dirty="0"/>
          </a:p>
        </p:txBody>
      </p:sp>
      <p:sp>
        <p:nvSpPr>
          <p:cNvPr id="21" name="テキスト ボックス 20">
            <a:extLst>
              <a:ext uri="{FF2B5EF4-FFF2-40B4-BE49-F238E27FC236}">
                <a16:creationId xmlns:a16="http://schemas.microsoft.com/office/drawing/2014/main" id="{FBBE1EEE-2838-4483-95FD-5D4695FDA93D}"/>
              </a:ext>
            </a:extLst>
          </p:cNvPr>
          <p:cNvSpPr txBox="1"/>
          <p:nvPr/>
        </p:nvSpPr>
        <p:spPr>
          <a:xfrm>
            <a:off x="4024310" y="4170561"/>
            <a:ext cx="1335622" cy="276999"/>
          </a:xfrm>
          <a:prstGeom prst="rect">
            <a:avLst/>
          </a:prstGeom>
          <a:noFill/>
        </p:spPr>
        <p:txBody>
          <a:bodyPr wrap="none" rtlCol="0">
            <a:spAutoFit/>
          </a:bodyPr>
          <a:lstStyle/>
          <a:p>
            <a:r>
              <a:rPr kumimoji="1" lang="en-US" altLang="ja-JP" sz="1200" b="1" dirty="0"/>
              <a:t>06</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22" name="テキスト ボックス 21">
            <a:extLst>
              <a:ext uri="{FF2B5EF4-FFF2-40B4-BE49-F238E27FC236}">
                <a16:creationId xmlns:a16="http://schemas.microsoft.com/office/drawing/2014/main" id="{44C95168-77E1-4D22-B2EA-61253749A230}"/>
              </a:ext>
            </a:extLst>
          </p:cNvPr>
          <p:cNvSpPr txBox="1"/>
          <p:nvPr/>
        </p:nvSpPr>
        <p:spPr>
          <a:xfrm>
            <a:off x="4205475" y="4447560"/>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23" name="テキスト ボックス 22">
            <a:extLst>
              <a:ext uri="{FF2B5EF4-FFF2-40B4-BE49-F238E27FC236}">
                <a16:creationId xmlns:a16="http://schemas.microsoft.com/office/drawing/2014/main" id="{3BEA8F0B-295A-4A78-857C-4FA27F50BF70}"/>
              </a:ext>
            </a:extLst>
          </p:cNvPr>
          <p:cNvSpPr txBox="1"/>
          <p:nvPr/>
        </p:nvSpPr>
        <p:spPr>
          <a:xfrm>
            <a:off x="4024310" y="4832280"/>
            <a:ext cx="1281120" cy="276999"/>
          </a:xfrm>
          <a:prstGeom prst="rect">
            <a:avLst/>
          </a:prstGeom>
          <a:noFill/>
        </p:spPr>
        <p:txBody>
          <a:bodyPr wrap="none" rtlCol="0">
            <a:spAutoFit/>
          </a:bodyPr>
          <a:lstStyle/>
          <a:p>
            <a:r>
              <a:rPr kumimoji="1" lang="en-US" altLang="ja-JP" sz="1200" b="1" dirty="0"/>
              <a:t>07</a:t>
            </a:r>
            <a:r>
              <a:rPr kumimoji="1" lang="ja-JP" altLang="en-US" sz="1200" b="1" dirty="0"/>
              <a:t>．入浴モデル</a:t>
            </a:r>
            <a:endParaRPr kumimoji="1" lang="ja-JP" altLang="en-US" sz="1400" b="1" dirty="0"/>
          </a:p>
        </p:txBody>
      </p:sp>
      <p:sp>
        <p:nvSpPr>
          <p:cNvPr id="24" name="テキスト ボックス 23">
            <a:extLst>
              <a:ext uri="{FF2B5EF4-FFF2-40B4-BE49-F238E27FC236}">
                <a16:creationId xmlns:a16="http://schemas.microsoft.com/office/drawing/2014/main" id="{26B93B9B-20F9-40AC-B518-D714E0CAD186}"/>
              </a:ext>
            </a:extLst>
          </p:cNvPr>
          <p:cNvSpPr txBox="1"/>
          <p:nvPr/>
        </p:nvSpPr>
        <p:spPr>
          <a:xfrm>
            <a:off x="4205475" y="5109279"/>
            <a:ext cx="3262432" cy="400110"/>
          </a:xfrm>
          <a:prstGeom prst="rect">
            <a:avLst/>
          </a:prstGeom>
          <a:noFill/>
        </p:spPr>
        <p:txBody>
          <a:bodyPr wrap="none" rtlCol="0">
            <a:spAutoFit/>
          </a:bodyPr>
          <a:lstStyle/>
          <a:p>
            <a:r>
              <a:rPr kumimoji="1" lang="ja-JP" altLang="en-US" sz="1000" dirty="0"/>
              <a:t>バトルに参加した自部隊のモデルです。</a:t>
            </a:r>
            <a:endParaRPr kumimoji="1" lang="en-US" altLang="ja-JP" sz="1000" dirty="0"/>
          </a:p>
          <a:p>
            <a:r>
              <a:rPr kumimoji="1" lang="ja-JP" altLang="en-US" sz="1000" dirty="0"/>
              <a:t>数パターンの入浴モーションをランダム間隔で再生。</a:t>
            </a:r>
            <a:endParaRPr kumimoji="1" lang="en-US" altLang="ja-JP" sz="1000" dirty="0"/>
          </a:p>
        </p:txBody>
      </p:sp>
      <p:sp>
        <p:nvSpPr>
          <p:cNvPr id="25" name="テキスト ボックス 24">
            <a:extLst>
              <a:ext uri="{FF2B5EF4-FFF2-40B4-BE49-F238E27FC236}">
                <a16:creationId xmlns:a16="http://schemas.microsoft.com/office/drawing/2014/main" id="{32D5AFCC-25BC-4AF3-9BA7-B41959DB1ED2}"/>
              </a:ext>
            </a:extLst>
          </p:cNvPr>
          <p:cNvSpPr txBox="1"/>
          <p:nvPr/>
        </p:nvSpPr>
        <p:spPr>
          <a:xfrm>
            <a:off x="4024310" y="5650809"/>
            <a:ext cx="1281120" cy="276999"/>
          </a:xfrm>
          <a:prstGeom prst="rect">
            <a:avLst/>
          </a:prstGeom>
          <a:noFill/>
        </p:spPr>
        <p:txBody>
          <a:bodyPr wrap="none" rtlCol="0">
            <a:spAutoFit/>
          </a:bodyPr>
          <a:lstStyle/>
          <a:p>
            <a:r>
              <a:rPr kumimoji="1" lang="en-US" altLang="ja-JP" sz="1200" b="1" dirty="0"/>
              <a:t>08</a:t>
            </a:r>
            <a:r>
              <a:rPr kumimoji="1" lang="ja-JP" altLang="en-US" sz="1200" b="1" dirty="0"/>
              <a:t>．操作ガイド</a:t>
            </a:r>
            <a:endParaRPr kumimoji="1" lang="ja-JP" altLang="en-US" sz="1400" b="1" dirty="0"/>
          </a:p>
        </p:txBody>
      </p:sp>
      <p:sp>
        <p:nvSpPr>
          <p:cNvPr id="26" name="テキスト ボックス 25">
            <a:extLst>
              <a:ext uri="{FF2B5EF4-FFF2-40B4-BE49-F238E27FC236}">
                <a16:creationId xmlns:a16="http://schemas.microsoft.com/office/drawing/2014/main" id="{7BA477AE-6E60-42BE-B040-F2BF364E0848}"/>
              </a:ext>
            </a:extLst>
          </p:cNvPr>
          <p:cNvSpPr txBox="1"/>
          <p:nvPr/>
        </p:nvSpPr>
        <p:spPr>
          <a:xfrm>
            <a:off x="4205475" y="5927808"/>
            <a:ext cx="2749471" cy="246221"/>
          </a:xfrm>
          <a:prstGeom prst="rect">
            <a:avLst/>
          </a:prstGeom>
          <a:noFill/>
        </p:spPr>
        <p:txBody>
          <a:bodyPr wrap="none" rtlCol="0">
            <a:spAutoFit/>
          </a:bodyPr>
          <a:lstStyle/>
          <a:p>
            <a:r>
              <a:rPr kumimoji="1" lang="ja-JP" altLang="en-US" sz="1000" dirty="0"/>
              <a:t>下画面の温泉シーンを操作する方法ガイド。</a:t>
            </a:r>
            <a:endParaRPr kumimoji="1" lang="en-US" altLang="ja-JP" sz="1000" dirty="0"/>
          </a:p>
        </p:txBody>
      </p:sp>
      <p:sp>
        <p:nvSpPr>
          <p:cNvPr id="3" name="四角形: 角を丸くする 2">
            <a:extLst>
              <a:ext uri="{FF2B5EF4-FFF2-40B4-BE49-F238E27FC236}">
                <a16:creationId xmlns:a16="http://schemas.microsoft.com/office/drawing/2014/main" id="{B7815F51-C33F-4617-9642-C30E9D31FACC}"/>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単位火力→作戦遂行時間→被害総額→総評</a:t>
            </a:r>
            <a:endParaRPr kumimoji="1" lang="en-US" altLang="ja-JP" sz="1050" dirty="0">
              <a:solidFill>
                <a:schemeClr val="tx1"/>
              </a:solidFill>
            </a:endParaRPr>
          </a:p>
          <a:p>
            <a:r>
              <a:rPr kumimoji="1" lang="ja-JP" altLang="en-US" sz="1050" dirty="0">
                <a:solidFill>
                  <a:schemeClr val="tx1"/>
                </a:solidFill>
              </a:rPr>
              <a:t>という順番で表示する。</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総評については多少もったいぶった演出としたい。</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Tree>
    <p:extLst>
      <p:ext uri="{BB962C8B-B14F-4D97-AF65-F5344CB8AC3E}">
        <p14:creationId xmlns:p14="http://schemas.microsoft.com/office/powerpoint/2010/main" val="1768154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15</a:t>
            </a:fld>
            <a:endParaRPr kumimoji="1" lang="ja-JP" altLang="en-US"/>
          </a:p>
        </p:txBody>
      </p:sp>
      <p:sp>
        <p:nvSpPr>
          <p:cNvPr id="27" name="テキスト ボックス 26">
            <a:extLst>
              <a:ext uri="{FF2B5EF4-FFF2-40B4-BE49-F238E27FC236}">
                <a16:creationId xmlns:a16="http://schemas.microsoft.com/office/drawing/2014/main" id="{5DBC54B8-1833-4CBD-BFB7-8B67CF16E1A3}"/>
              </a:ext>
            </a:extLst>
          </p:cNvPr>
          <p:cNvSpPr txBox="1"/>
          <p:nvPr/>
        </p:nvSpPr>
        <p:spPr>
          <a:xfrm>
            <a:off x="644772" y="578133"/>
            <a:ext cx="1107996" cy="276999"/>
          </a:xfrm>
          <a:prstGeom prst="rect">
            <a:avLst/>
          </a:prstGeom>
          <a:noFill/>
        </p:spPr>
        <p:txBody>
          <a:bodyPr wrap="none" rtlCol="0">
            <a:spAutoFit/>
          </a:bodyPr>
          <a:lstStyle/>
          <a:p>
            <a:r>
              <a:rPr kumimoji="1" lang="ja-JP" altLang="en-US" sz="1200" b="1" dirty="0"/>
              <a:t>・入浴シーン</a:t>
            </a:r>
            <a:endParaRPr kumimoji="1" lang="ja-JP" altLang="en-US" sz="1400" b="1" dirty="0"/>
          </a:p>
        </p:txBody>
      </p:sp>
      <p:sp>
        <p:nvSpPr>
          <p:cNvPr id="28" name="テキスト ボックス 27">
            <a:extLst>
              <a:ext uri="{FF2B5EF4-FFF2-40B4-BE49-F238E27FC236}">
                <a16:creationId xmlns:a16="http://schemas.microsoft.com/office/drawing/2014/main" id="{DF87A1B4-9951-4DAB-8564-9D9032133656}"/>
              </a:ext>
            </a:extLst>
          </p:cNvPr>
          <p:cNvSpPr txBox="1"/>
          <p:nvPr/>
        </p:nvSpPr>
        <p:spPr>
          <a:xfrm>
            <a:off x="876448" y="885910"/>
            <a:ext cx="4544834" cy="553998"/>
          </a:xfrm>
          <a:prstGeom prst="rect">
            <a:avLst/>
          </a:prstGeom>
          <a:noFill/>
        </p:spPr>
        <p:txBody>
          <a:bodyPr wrap="none" rtlCol="0">
            <a:spAutoFit/>
          </a:bodyPr>
          <a:lstStyle/>
          <a:p>
            <a:r>
              <a:rPr kumimoji="1" lang="ja-JP" altLang="en-US" sz="1000" dirty="0"/>
              <a:t>本画面での入浴シーンは成績とは別に眺めることが可能となる。</a:t>
            </a:r>
            <a:endParaRPr kumimoji="1" lang="en-US" altLang="ja-JP" sz="1000" dirty="0"/>
          </a:p>
          <a:p>
            <a:r>
              <a:rPr kumimoji="1" lang="ja-JP" altLang="en-US" sz="1000" dirty="0"/>
              <a:t>左右のスワイプで入浴を見ることが出来る想定。</a:t>
            </a:r>
            <a:endParaRPr kumimoji="1" lang="en-US" altLang="ja-JP" sz="1000" dirty="0"/>
          </a:p>
          <a:p>
            <a:r>
              <a:rPr kumimoji="1" lang="ja-JP" altLang="en-US" sz="1000" dirty="0"/>
              <a:t>以下の図のように温泉を中心にカメラを回転することができるようにする。</a:t>
            </a:r>
            <a:endParaRPr kumimoji="1" lang="en-US" altLang="ja-JP" sz="1000" dirty="0"/>
          </a:p>
        </p:txBody>
      </p:sp>
      <p:grpSp>
        <p:nvGrpSpPr>
          <p:cNvPr id="97" name="グループ化 96">
            <a:extLst>
              <a:ext uri="{FF2B5EF4-FFF2-40B4-BE49-F238E27FC236}">
                <a16:creationId xmlns:a16="http://schemas.microsoft.com/office/drawing/2014/main" id="{CDF88919-40DB-4718-A047-44FA9EB5AB94}"/>
              </a:ext>
            </a:extLst>
          </p:cNvPr>
          <p:cNvGrpSpPr/>
          <p:nvPr/>
        </p:nvGrpSpPr>
        <p:grpSpPr>
          <a:xfrm>
            <a:off x="732812" y="1703583"/>
            <a:ext cx="3512839" cy="1685252"/>
            <a:chOff x="1" y="0"/>
            <a:chExt cx="6043247" cy="2899191"/>
          </a:xfrm>
        </p:grpSpPr>
        <p:grpSp>
          <p:nvGrpSpPr>
            <p:cNvPr id="130" name="グループ化 129">
              <a:extLst>
                <a:ext uri="{FF2B5EF4-FFF2-40B4-BE49-F238E27FC236}">
                  <a16:creationId xmlns:a16="http://schemas.microsoft.com/office/drawing/2014/main" id="{0DF34958-9934-4770-849A-10AD1E5C2DD3}"/>
                </a:ext>
              </a:extLst>
            </p:cNvPr>
            <p:cNvGrpSpPr/>
            <p:nvPr/>
          </p:nvGrpSpPr>
          <p:grpSpPr>
            <a:xfrm>
              <a:off x="853748" y="304801"/>
              <a:ext cx="4414088" cy="2298827"/>
              <a:chOff x="853748" y="304801"/>
              <a:chExt cx="4414088" cy="2298827"/>
            </a:xfrm>
          </p:grpSpPr>
          <p:grpSp>
            <p:nvGrpSpPr>
              <p:cNvPr id="154" name="グループ化 153">
                <a:extLst>
                  <a:ext uri="{FF2B5EF4-FFF2-40B4-BE49-F238E27FC236}">
                    <a16:creationId xmlns:a16="http://schemas.microsoft.com/office/drawing/2014/main" id="{BB71820C-31A6-408E-8618-FEC2C08C4BDD}"/>
                  </a:ext>
                </a:extLst>
              </p:cNvPr>
              <p:cNvGrpSpPr/>
              <p:nvPr/>
            </p:nvGrpSpPr>
            <p:grpSpPr>
              <a:xfrm>
                <a:off x="1187124" y="304801"/>
                <a:ext cx="3855614" cy="908176"/>
                <a:chOff x="1187124" y="304801"/>
                <a:chExt cx="3855614" cy="908176"/>
              </a:xfrm>
            </p:grpSpPr>
            <p:sp>
              <p:nvSpPr>
                <p:cNvPr id="175" name="六角形 174">
                  <a:extLst>
                    <a:ext uri="{FF2B5EF4-FFF2-40B4-BE49-F238E27FC236}">
                      <a16:creationId xmlns:a16="http://schemas.microsoft.com/office/drawing/2014/main" id="{16399D67-9115-416A-AEC1-68F41A42E442}"/>
                    </a:ext>
                  </a:extLst>
                </p:cNvPr>
                <p:cNvSpPr/>
                <p:nvPr/>
              </p:nvSpPr>
              <p:spPr>
                <a:xfrm rot="18396103">
                  <a:off x="2912044" y="32763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6" name="六角形 175">
                  <a:extLst>
                    <a:ext uri="{FF2B5EF4-FFF2-40B4-BE49-F238E27FC236}">
                      <a16:creationId xmlns:a16="http://schemas.microsoft.com/office/drawing/2014/main" id="{5F610500-C36E-4514-915A-E305F093D501}"/>
                    </a:ext>
                  </a:extLst>
                </p:cNvPr>
                <p:cNvSpPr/>
                <p:nvPr/>
              </p:nvSpPr>
              <p:spPr>
                <a:xfrm rot="20021257">
                  <a:off x="3227122" y="33501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7" name="六角形 176">
                  <a:extLst>
                    <a:ext uri="{FF2B5EF4-FFF2-40B4-BE49-F238E27FC236}">
                      <a16:creationId xmlns:a16="http://schemas.microsoft.com/office/drawing/2014/main" id="{617BB7ED-A6AC-4CF4-B895-A88DB265EC4F}"/>
                    </a:ext>
                  </a:extLst>
                </p:cNvPr>
                <p:cNvSpPr/>
                <p:nvPr/>
              </p:nvSpPr>
              <p:spPr>
                <a:xfrm rot="2710853">
                  <a:off x="3507056" y="39269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8" name="六角形 177">
                  <a:extLst>
                    <a:ext uri="{FF2B5EF4-FFF2-40B4-BE49-F238E27FC236}">
                      <a16:creationId xmlns:a16="http://schemas.microsoft.com/office/drawing/2014/main" id="{572E9394-D526-4249-A5BD-BE45100AC94D}"/>
                    </a:ext>
                  </a:extLst>
                </p:cNvPr>
                <p:cNvSpPr/>
                <p:nvPr/>
              </p:nvSpPr>
              <p:spPr>
                <a:xfrm rot="6659176">
                  <a:off x="3801342" y="44669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79" name="六角形 178">
                  <a:extLst>
                    <a:ext uri="{FF2B5EF4-FFF2-40B4-BE49-F238E27FC236}">
                      <a16:creationId xmlns:a16="http://schemas.microsoft.com/office/drawing/2014/main" id="{4F3F81A8-6564-4636-BC47-52C9B06CA29C}"/>
                    </a:ext>
                  </a:extLst>
                </p:cNvPr>
                <p:cNvSpPr/>
                <p:nvPr/>
              </p:nvSpPr>
              <p:spPr>
                <a:xfrm rot="3829806">
                  <a:off x="4077209" y="53319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0" name="六角形 179">
                  <a:extLst>
                    <a:ext uri="{FF2B5EF4-FFF2-40B4-BE49-F238E27FC236}">
                      <a16:creationId xmlns:a16="http://schemas.microsoft.com/office/drawing/2014/main" id="{865BF81B-EAEF-4F94-B429-0AB55029CFE8}"/>
                    </a:ext>
                  </a:extLst>
                </p:cNvPr>
                <p:cNvSpPr/>
                <p:nvPr/>
              </p:nvSpPr>
              <p:spPr>
                <a:xfrm rot="7779466">
                  <a:off x="4315334" y="64749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1" name="六角形 180">
                  <a:extLst>
                    <a:ext uri="{FF2B5EF4-FFF2-40B4-BE49-F238E27FC236}">
                      <a16:creationId xmlns:a16="http://schemas.microsoft.com/office/drawing/2014/main" id="{5B51B686-EA84-4EAE-A415-62A1C376C66F}"/>
                    </a:ext>
                  </a:extLst>
                </p:cNvPr>
                <p:cNvSpPr/>
                <p:nvPr/>
              </p:nvSpPr>
              <p:spPr>
                <a:xfrm rot="2771737">
                  <a:off x="2529635" y="30129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2" name="六角形 181">
                  <a:extLst>
                    <a:ext uri="{FF2B5EF4-FFF2-40B4-BE49-F238E27FC236}">
                      <a16:creationId xmlns:a16="http://schemas.microsoft.com/office/drawing/2014/main" id="{BED5BAA0-3A14-421A-A543-3116A948FDC6}"/>
                    </a:ext>
                  </a:extLst>
                </p:cNvPr>
                <p:cNvSpPr/>
                <p:nvPr/>
              </p:nvSpPr>
              <p:spPr>
                <a:xfrm rot="4334664">
                  <a:off x="2211136" y="326687"/>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3" name="六角形 182">
                  <a:extLst>
                    <a:ext uri="{FF2B5EF4-FFF2-40B4-BE49-F238E27FC236}">
                      <a16:creationId xmlns:a16="http://schemas.microsoft.com/office/drawing/2014/main" id="{BE67EE7B-FD22-4AB8-B85B-00C911A021D5}"/>
                    </a:ext>
                  </a:extLst>
                </p:cNvPr>
                <p:cNvSpPr/>
                <p:nvPr/>
              </p:nvSpPr>
              <p:spPr>
                <a:xfrm rot="3178869">
                  <a:off x="1879333" y="423222"/>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4" name="六角形 183">
                  <a:extLst>
                    <a:ext uri="{FF2B5EF4-FFF2-40B4-BE49-F238E27FC236}">
                      <a16:creationId xmlns:a16="http://schemas.microsoft.com/office/drawing/2014/main" id="{E139FABA-A9D4-4F29-8D1D-15F8B1802B9B}"/>
                    </a:ext>
                  </a:extLst>
                </p:cNvPr>
                <p:cNvSpPr/>
                <p:nvPr/>
              </p:nvSpPr>
              <p:spPr>
                <a:xfrm>
                  <a:off x="1651974" y="58881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5" name="六角形 184">
                  <a:extLst>
                    <a:ext uri="{FF2B5EF4-FFF2-40B4-BE49-F238E27FC236}">
                      <a16:creationId xmlns:a16="http://schemas.microsoft.com/office/drawing/2014/main" id="{D6A3FAA5-E42A-48F3-8173-6308134DD361}"/>
                    </a:ext>
                  </a:extLst>
                </p:cNvPr>
                <p:cNvSpPr/>
                <p:nvPr/>
              </p:nvSpPr>
              <p:spPr>
                <a:xfrm rot="19388719">
                  <a:off x="1438277" y="647701"/>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6" name="六角形 185">
                  <a:extLst>
                    <a:ext uri="{FF2B5EF4-FFF2-40B4-BE49-F238E27FC236}">
                      <a16:creationId xmlns:a16="http://schemas.microsoft.com/office/drawing/2014/main" id="{75C6FF4F-80D6-45F1-A568-A6B49D78C00D}"/>
                    </a:ext>
                  </a:extLst>
                </p:cNvPr>
                <p:cNvSpPr/>
                <p:nvPr/>
              </p:nvSpPr>
              <p:spPr>
                <a:xfrm rot="15200227">
                  <a:off x="1190627" y="7620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87" name="六角形 186">
                  <a:extLst>
                    <a:ext uri="{FF2B5EF4-FFF2-40B4-BE49-F238E27FC236}">
                      <a16:creationId xmlns:a16="http://schemas.microsoft.com/office/drawing/2014/main" id="{DC1A1639-D59C-4673-ACD9-863DF2226FD8}"/>
                    </a:ext>
                  </a:extLst>
                </p:cNvPr>
                <p:cNvSpPr/>
                <p:nvPr/>
              </p:nvSpPr>
              <p:spPr>
                <a:xfrm rot="4254056">
                  <a:off x="4610610" y="78084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grpSp>
          <p:sp>
            <p:nvSpPr>
              <p:cNvPr id="155" name="楕円 154">
                <a:extLst>
                  <a:ext uri="{FF2B5EF4-FFF2-40B4-BE49-F238E27FC236}">
                    <a16:creationId xmlns:a16="http://schemas.microsoft.com/office/drawing/2014/main" id="{E4BFF2B5-7A67-485C-A3CB-4993BEDC7CB2}"/>
                  </a:ext>
                </a:extLst>
              </p:cNvPr>
              <p:cNvSpPr/>
              <p:nvPr/>
            </p:nvSpPr>
            <p:spPr>
              <a:xfrm>
                <a:off x="1076327" y="557856"/>
                <a:ext cx="4000500" cy="1857375"/>
              </a:xfrm>
              <a:prstGeom prst="ellipse">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nvGrpSpPr>
              <p:cNvPr id="156" name="グループ化 155">
                <a:extLst>
                  <a:ext uri="{FF2B5EF4-FFF2-40B4-BE49-F238E27FC236}">
                    <a16:creationId xmlns:a16="http://schemas.microsoft.com/office/drawing/2014/main" id="{3D640281-A22F-4CDA-B117-5D89EA009DD4}"/>
                  </a:ext>
                </a:extLst>
              </p:cNvPr>
              <p:cNvGrpSpPr/>
              <p:nvPr/>
            </p:nvGrpSpPr>
            <p:grpSpPr>
              <a:xfrm>
                <a:off x="853748" y="914401"/>
                <a:ext cx="4414088" cy="1689227"/>
                <a:chOff x="853748" y="914401"/>
                <a:chExt cx="4414088" cy="1689227"/>
              </a:xfrm>
            </p:grpSpPr>
            <p:sp>
              <p:nvSpPr>
                <p:cNvPr id="157" name="六角形 156">
                  <a:extLst>
                    <a:ext uri="{FF2B5EF4-FFF2-40B4-BE49-F238E27FC236}">
                      <a16:creationId xmlns:a16="http://schemas.microsoft.com/office/drawing/2014/main" id="{108B069E-7681-45E8-9633-8E2414AC9CB5}"/>
                    </a:ext>
                  </a:extLst>
                </p:cNvPr>
                <p:cNvSpPr/>
                <p:nvPr/>
              </p:nvSpPr>
              <p:spPr>
                <a:xfrm rot="20870710">
                  <a:off x="990602" y="914401"/>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8" name="六角形 157">
                  <a:extLst>
                    <a:ext uri="{FF2B5EF4-FFF2-40B4-BE49-F238E27FC236}">
                      <a16:creationId xmlns:a16="http://schemas.microsoft.com/office/drawing/2014/main" id="{8C775F72-53EE-4B88-B105-37BF7D75E909}"/>
                    </a:ext>
                  </a:extLst>
                </p:cNvPr>
                <p:cNvSpPr/>
                <p:nvPr/>
              </p:nvSpPr>
              <p:spPr>
                <a:xfrm rot="3996772">
                  <a:off x="857251" y="11715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9" name="六角形 158">
                  <a:extLst>
                    <a:ext uri="{FF2B5EF4-FFF2-40B4-BE49-F238E27FC236}">
                      <a16:creationId xmlns:a16="http://schemas.microsoft.com/office/drawing/2014/main" id="{F6153B76-D532-49E4-9B52-8A92E6142D4F}"/>
                    </a:ext>
                  </a:extLst>
                </p:cNvPr>
                <p:cNvSpPr/>
                <p:nvPr/>
              </p:nvSpPr>
              <p:spPr>
                <a:xfrm rot="6096644">
                  <a:off x="981076" y="1438277"/>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0" name="六角形 159">
                  <a:extLst>
                    <a:ext uri="{FF2B5EF4-FFF2-40B4-BE49-F238E27FC236}">
                      <a16:creationId xmlns:a16="http://schemas.microsoft.com/office/drawing/2014/main" id="{14FA0D02-3A3D-496E-8BA2-F67E7DD3C424}"/>
                    </a:ext>
                  </a:extLst>
                </p:cNvPr>
                <p:cNvSpPr/>
                <p:nvPr/>
              </p:nvSpPr>
              <p:spPr>
                <a:xfrm rot="4500000">
                  <a:off x="1181101" y="166687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1" name="六角形 160">
                  <a:extLst>
                    <a:ext uri="{FF2B5EF4-FFF2-40B4-BE49-F238E27FC236}">
                      <a16:creationId xmlns:a16="http://schemas.microsoft.com/office/drawing/2014/main" id="{93DE8901-D5AE-4383-A820-87618023FD72}"/>
                    </a:ext>
                  </a:extLst>
                </p:cNvPr>
                <p:cNvSpPr/>
                <p:nvPr/>
              </p:nvSpPr>
              <p:spPr>
                <a:xfrm rot="6096644">
                  <a:off x="1485901" y="1838328"/>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2" name="六角形 161">
                  <a:extLst>
                    <a:ext uri="{FF2B5EF4-FFF2-40B4-BE49-F238E27FC236}">
                      <a16:creationId xmlns:a16="http://schemas.microsoft.com/office/drawing/2014/main" id="{558E4818-667F-426E-9D21-C6607CFA1E5D}"/>
                    </a:ext>
                  </a:extLst>
                </p:cNvPr>
                <p:cNvSpPr/>
                <p:nvPr/>
              </p:nvSpPr>
              <p:spPr>
                <a:xfrm rot="7844306">
                  <a:off x="1752601" y="195262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63" name="六角形 162">
                  <a:extLst>
                    <a:ext uri="{FF2B5EF4-FFF2-40B4-BE49-F238E27FC236}">
                      <a16:creationId xmlns:a16="http://schemas.microsoft.com/office/drawing/2014/main" id="{3A99A722-A10E-40C2-ADEE-52FA190694FE}"/>
                    </a:ext>
                  </a:extLst>
                </p:cNvPr>
                <p:cNvSpPr/>
                <p:nvPr/>
              </p:nvSpPr>
              <p:spPr>
                <a:xfrm rot="4658031">
                  <a:off x="2009775" y="206692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4" name="六角形 163">
                  <a:extLst>
                    <a:ext uri="{FF2B5EF4-FFF2-40B4-BE49-F238E27FC236}">
                      <a16:creationId xmlns:a16="http://schemas.microsoft.com/office/drawing/2014/main" id="{ACC5B6B0-D05B-4E27-825A-8A83CA6A756B}"/>
                    </a:ext>
                  </a:extLst>
                </p:cNvPr>
                <p:cNvSpPr/>
                <p:nvPr/>
              </p:nvSpPr>
              <p:spPr>
                <a:xfrm rot="3833174">
                  <a:off x="2352675" y="212407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65" name="六角形 164">
                  <a:extLst>
                    <a:ext uri="{FF2B5EF4-FFF2-40B4-BE49-F238E27FC236}">
                      <a16:creationId xmlns:a16="http://schemas.microsoft.com/office/drawing/2014/main" id="{BBA9E970-3A92-4351-B73B-9F0E85F19B1B}"/>
                    </a:ext>
                  </a:extLst>
                </p:cNvPr>
                <p:cNvSpPr/>
                <p:nvPr/>
              </p:nvSpPr>
              <p:spPr>
                <a:xfrm rot="4981862">
                  <a:off x="2724150" y="214312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66" name="六角形 165">
                  <a:extLst>
                    <a:ext uri="{FF2B5EF4-FFF2-40B4-BE49-F238E27FC236}">
                      <a16:creationId xmlns:a16="http://schemas.microsoft.com/office/drawing/2014/main" id="{2BD4C71C-2DEB-4E8B-BC95-B1AC28CC165F}"/>
                    </a:ext>
                  </a:extLst>
                </p:cNvPr>
                <p:cNvSpPr/>
                <p:nvPr/>
              </p:nvSpPr>
              <p:spPr>
                <a:xfrm rot="7542631">
                  <a:off x="4763010" y="980874"/>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67" name="六角形 166">
                  <a:extLst>
                    <a:ext uri="{FF2B5EF4-FFF2-40B4-BE49-F238E27FC236}">
                      <a16:creationId xmlns:a16="http://schemas.microsoft.com/office/drawing/2014/main" id="{7F9110E2-C09B-4401-89F7-F2CA8F5FDF06}"/>
                    </a:ext>
                  </a:extLst>
                </p:cNvPr>
                <p:cNvSpPr/>
                <p:nvPr/>
              </p:nvSpPr>
              <p:spPr>
                <a:xfrm rot="9615471">
                  <a:off x="4839211" y="1276149"/>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68" name="六角形 167">
                  <a:extLst>
                    <a:ext uri="{FF2B5EF4-FFF2-40B4-BE49-F238E27FC236}">
                      <a16:creationId xmlns:a16="http://schemas.microsoft.com/office/drawing/2014/main" id="{CA8C474F-1DB0-4F48-92B0-3A9087190C94}"/>
                    </a:ext>
                  </a:extLst>
                </p:cNvPr>
                <p:cNvSpPr/>
                <p:nvPr/>
              </p:nvSpPr>
              <p:spPr>
                <a:xfrm rot="12502714">
                  <a:off x="4743960" y="1552374"/>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69" name="六角形 168">
                  <a:extLst>
                    <a:ext uri="{FF2B5EF4-FFF2-40B4-BE49-F238E27FC236}">
                      <a16:creationId xmlns:a16="http://schemas.microsoft.com/office/drawing/2014/main" id="{B3BD8674-0FC0-48E6-A5D1-C8A3C4E4CC9A}"/>
                    </a:ext>
                  </a:extLst>
                </p:cNvPr>
                <p:cNvSpPr/>
                <p:nvPr/>
              </p:nvSpPr>
              <p:spPr>
                <a:xfrm rot="8065186">
                  <a:off x="4515360" y="1761924"/>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0" name="六角形 169">
                  <a:extLst>
                    <a:ext uri="{FF2B5EF4-FFF2-40B4-BE49-F238E27FC236}">
                      <a16:creationId xmlns:a16="http://schemas.microsoft.com/office/drawing/2014/main" id="{162CEFB0-D65E-45A8-9BDB-2F841EEDB4E9}"/>
                    </a:ext>
                  </a:extLst>
                </p:cNvPr>
                <p:cNvSpPr/>
                <p:nvPr/>
              </p:nvSpPr>
              <p:spPr>
                <a:xfrm rot="16200000">
                  <a:off x="4267710" y="1895275"/>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1" name="六角形 170">
                  <a:extLst>
                    <a:ext uri="{FF2B5EF4-FFF2-40B4-BE49-F238E27FC236}">
                      <a16:creationId xmlns:a16="http://schemas.microsoft.com/office/drawing/2014/main" id="{5A4B54D6-48E0-4A67-8FBC-EC2C32A166D8}"/>
                    </a:ext>
                  </a:extLst>
                </p:cNvPr>
                <p:cNvSpPr/>
                <p:nvPr/>
              </p:nvSpPr>
              <p:spPr>
                <a:xfrm rot="14484330">
                  <a:off x="3953385" y="20191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2" name="六角形 171">
                  <a:extLst>
                    <a:ext uri="{FF2B5EF4-FFF2-40B4-BE49-F238E27FC236}">
                      <a16:creationId xmlns:a16="http://schemas.microsoft.com/office/drawing/2014/main" id="{01D55445-E5B6-4EF7-A87B-4A2AAD53E88C}"/>
                    </a:ext>
                  </a:extLst>
                </p:cNvPr>
                <p:cNvSpPr/>
                <p:nvPr/>
              </p:nvSpPr>
              <p:spPr>
                <a:xfrm rot="17085407">
                  <a:off x="3648585" y="2028625"/>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3" name="六角形 172">
                  <a:extLst>
                    <a:ext uri="{FF2B5EF4-FFF2-40B4-BE49-F238E27FC236}">
                      <a16:creationId xmlns:a16="http://schemas.microsoft.com/office/drawing/2014/main" id="{28A2FBCA-EA9C-4A9F-9573-B28EB2A263DD}"/>
                    </a:ext>
                  </a:extLst>
                </p:cNvPr>
                <p:cNvSpPr/>
                <p:nvPr/>
              </p:nvSpPr>
              <p:spPr>
                <a:xfrm rot="14383642">
                  <a:off x="3334260" y="21334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74" name="六角形 173">
                  <a:extLst>
                    <a:ext uri="{FF2B5EF4-FFF2-40B4-BE49-F238E27FC236}">
                      <a16:creationId xmlns:a16="http://schemas.microsoft.com/office/drawing/2014/main" id="{995BD936-3770-40E6-9116-DBCDC60C4ECA}"/>
                    </a:ext>
                  </a:extLst>
                </p:cNvPr>
                <p:cNvSpPr/>
                <p:nvPr/>
              </p:nvSpPr>
              <p:spPr>
                <a:xfrm rot="17100000">
                  <a:off x="3067560" y="2171500"/>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grpSp>
        </p:grpSp>
        <p:grpSp>
          <p:nvGrpSpPr>
            <p:cNvPr id="131" name="グループ化 130">
              <a:extLst>
                <a:ext uri="{FF2B5EF4-FFF2-40B4-BE49-F238E27FC236}">
                  <a16:creationId xmlns:a16="http://schemas.microsoft.com/office/drawing/2014/main" id="{F206DFFA-CB5A-41D4-869B-08C5ED5BCDF7}"/>
                </a:ext>
              </a:extLst>
            </p:cNvPr>
            <p:cNvGrpSpPr/>
            <p:nvPr/>
          </p:nvGrpSpPr>
          <p:grpSpPr>
            <a:xfrm>
              <a:off x="1733552" y="885826"/>
              <a:ext cx="549729" cy="909021"/>
              <a:chOff x="1733552" y="885826"/>
              <a:chExt cx="970227" cy="1604345"/>
            </a:xfrm>
          </p:grpSpPr>
          <p:sp>
            <p:nvSpPr>
              <p:cNvPr id="152" name="フローチャート: 論理積ゲート 151">
                <a:extLst>
                  <a:ext uri="{FF2B5EF4-FFF2-40B4-BE49-F238E27FC236}">
                    <a16:creationId xmlns:a16="http://schemas.microsoft.com/office/drawing/2014/main" id="{920AA746-6D04-49DA-A38C-F8F3B0D21F38}"/>
                  </a:ext>
                </a:extLst>
              </p:cNvPr>
              <p:cNvSpPr/>
              <p:nvPr/>
            </p:nvSpPr>
            <p:spPr>
              <a:xfrm rot="16200000">
                <a:off x="1771131" y="1557522"/>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3" name="楕円 152">
                <a:extLst>
                  <a:ext uri="{FF2B5EF4-FFF2-40B4-BE49-F238E27FC236}">
                    <a16:creationId xmlns:a16="http://schemas.microsoft.com/office/drawing/2014/main" id="{E3BB9316-FD00-4B42-8A1F-E728B4CAE766}"/>
                  </a:ext>
                </a:extLst>
              </p:cNvPr>
              <p:cNvSpPr/>
              <p:nvPr/>
            </p:nvSpPr>
            <p:spPr>
              <a:xfrm>
                <a:off x="1798253" y="885826"/>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sp>
          <p:nvSpPr>
            <p:cNvPr id="132" name="楕円 131">
              <a:extLst>
                <a:ext uri="{FF2B5EF4-FFF2-40B4-BE49-F238E27FC236}">
                  <a16:creationId xmlns:a16="http://schemas.microsoft.com/office/drawing/2014/main" id="{0BE2E152-FED8-405D-AE9A-DD837E1C742B}"/>
                </a:ext>
              </a:extLst>
            </p:cNvPr>
            <p:cNvSpPr/>
            <p:nvPr/>
          </p:nvSpPr>
          <p:spPr>
            <a:xfrm>
              <a:off x="3086102" y="1238251"/>
              <a:ext cx="104775" cy="104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33" name="楕円 132">
              <a:extLst>
                <a:ext uri="{FF2B5EF4-FFF2-40B4-BE49-F238E27FC236}">
                  <a16:creationId xmlns:a16="http://schemas.microsoft.com/office/drawing/2014/main" id="{06F96B92-CE41-46BA-B290-280C48DB107D}"/>
                </a:ext>
              </a:extLst>
            </p:cNvPr>
            <p:cNvSpPr/>
            <p:nvPr/>
          </p:nvSpPr>
          <p:spPr>
            <a:xfrm>
              <a:off x="381002" y="76201"/>
              <a:ext cx="5662246" cy="2628900"/>
            </a:xfrm>
            <a:prstGeom prst="ellips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nvGrpSpPr>
            <p:cNvPr id="134" name="グループ化 133">
              <a:extLst>
                <a:ext uri="{FF2B5EF4-FFF2-40B4-BE49-F238E27FC236}">
                  <a16:creationId xmlns:a16="http://schemas.microsoft.com/office/drawing/2014/main" id="{9E7F0143-2FD5-4C92-A210-FE4DF6601787}"/>
                </a:ext>
              </a:extLst>
            </p:cNvPr>
            <p:cNvGrpSpPr/>
            <p:nvPr/>
          </p:nvGrpSpPr>
          <p:grpSpPr>
            <a:xfrm rot="8100000">
              <a:off x="4180304" y="2184816"/>
              <a:ext cx="285750" cy="714375"/>
              <a:chOff x="4180304" y="2184816"/>
              <a:chExt cx="285750" cy="714375"/>
            </a:xfrm>
          </p:grpSpPr>
          <p:sp>
            <p:nvSpPr>
              <p:cNvPr id="150" name="二等辺三角形 149">
                <a:extLst>
                  <a:ext uri="{FF2B5EF4-FFF2-40B4-BE49-F238E27FC236}">
                    <a16:creationId xmlns:a16="http://schemas.microsoft.com/office/drawing/2014/main" id="{0F5AF6F7-58BA-407E-B19F-EBAFABE4BD99}"/>
                  </a:ext>
                </a:extLst>
              </p:cNvPr>
              <p:cNvSpPr/>
              <p:nvPr/>
            </p:nvSpPr>
            <p:spPr>
              <a:xfrm>
                <a:off x="4180304" y="2613441"/>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51" name="正方形/長方形 150">
                <a:extLst>
                  <a:ext uri="{FF2B5EF4-FFF2-40B4-BE49-F238E27FC236}">
                    <a16:creationId xmlns:a16="http://schemas.microsoft.com/office/drawing/2014/main" id="{3DE0CB8E-79BB-4172-AF38-C2CCBD8A23D0}"/>
                  </a:ext>
                </a:extLst>
              </p:cNvPr>
              <p:cNvSpPr/>
              <p:nvPr/>
            </p:nvSpPr>
            <p:spPr>
              <a:xfrm>
                <a:off x="4180304" y="2184816"/>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35" name="グループ化 134">
              <a:extLst>
                <a:ext uri="{FF2B5EF4-FFF2-40B4-BE49-F238E27FC236}">
                  <a16:creationId xmlns:a16="http://schemas.microsoft.com/office/drawing/2014/main" id="{45611B7B-F29E-4DA2-9ECE-872451F26310}"/>
                </a:ext>
              </a:extLst>
            </p:cNvPr>
            <p:cNvGrpSpPr/>
            <p:nvPr/>
          </p:nvGrpSpPr>
          <p:grpSpPr>
            <a:xfrm rot="2700000">
              <a:off x="4306474" y="-177384"/>
              <a:ext cx="285750" cy="714375"/>
              <a:chOff x="4306474" y="-177384"/>
              <a:chExt cx="285750" cy="714375"/>
            </a:xfrm>
          </p:grpSpPr>
          <p:sp>
            <p:nvSpPr>
              <p:cNvPr id="148" name="二等辺三角形 147">
                <a:extLst>
                  <a:ext uri="{FF2B5EF4-FFF2-40B4-BE49-F238E27FC236}">
                    <a16:creationId xmlns:a16="http://schemas.microsoft.com/office/drawing/2014/main" id="{CD04F928-76DA-4BED-92EA-50A7D7520D66}"/>
                  </a:ext>
                </a:extLst>
              </p:cNvPr>
              <p:cNvSpPr/>
              <p:nvPr/>
            </p:nvSpPr>
            <p:spPr>
              <a:xfrm>
                <a:off x="4306474" y="251241"/>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9" name="正方形/長方形 148">
                <a:extLst>
                  <a:ext uri="{FF2B5EF4-FFF2-40B4-BE49-F238E27FC236}">
                    <a16:creationId xmlns:a16="http://schemas.microsoft.com/office/drawing/2014/main" id="{E1884FCD-D3FE-4B4E-BA2B-78D8915CAD0A}"/>
                  </a:ext>
                </a:extLst>
              </p:cNvPr>
              <p:cNvSpPr/>
              <p:nvPr/>
            </p:nvSpPr>
            <p:spPr>
              <a:xfrm>
                <a:off x="4306474" y="-177384"/>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36" name="グループ化 135">
              <a:extLst>
                <a:ext uri="{FF2B5EF4-FFF2-40B4-BE49-F238E27FC236}">
                  <a16:creationId xmlns:a16="http://schemas.microsoft.com/office/drawing/2014/main" id="{BE7FB92A-A4F2-4BE9-8EAF-AAB1F300DE40}"/>
                </a:ext>
              </a:extLst>
            </p:cNvPr>
            <p:cNvGrpSpPr/>
            <p:nvPr/>
          </p:nvGrpSpPr>
          <p:grpSpPr>
            <a:xfrm rot="16200000">
              <a:off x="214314" y="966789"/>
              <a:ext cx="285750" cy="714375"/>
              <a:chOff x="214313" y="966788"/>
              <a:chExt cx="285750" cy="714375"/>
            </a:xfrm>
          </p:grpSpPr>
          <p:sp>
            <p:nvSpPr>
              <p:cNvPr id="146" name="二等辺三角形 145">
                <a:extLst>
                  <a:ext uri="{FF2B5EF4-FFF2-40B4-BE49-F238E27FC236}">
                    <a16:creationId xmlns:a16="http://schemas.microsoft.com/office/drawing/2014/main" id="{54F57490-C314-45DC-BDE4-FC7F6B6E1571}"/>
                  </a:ext>
                </a:extLst>
              </p:cNvPr>
              <p:cNvSpPr/>
              <p:nvPr/>
            </p:nvSpPr>
            <p:spPr>
              <a:xfrm>
                <a:off x="214313" y="1395413"/>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7" name="正方形/長方形 146">
                <a:extLst>
                  <a:ext uri="{FF2B5EF4-FFF2-40B4-BE49-F238E27FC236}">
                    <a16:creationId xmlns:a16="http://schemas.microsoft.com/office/drawing/2014/main" id="{5AF2400C-1CEF-42BA-9439-34B35AFF93E2}"/>
                  </a:ext>
                </a:extLst>
              </p:cNvPr>
              <p:cNvSpPr/>
              <p:nvPr/>
            </p:nvSpPr>
            <p:spPr>
              <a:xfrm>
                <a:off x="214313" y="966788"/>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cxnSp>
          <p:nvCxnSpPr>
            <p:cNvPr id="137" name="直線コネクタ 136">
              <a:extLst>
                <a:ext uri="{FF2B5EF4-FFF2-40B4-BE49-F238E27FC236}">
                  <a16:creationId xmlns:a16="http://schemas.microsoft.com/office/drawing/2014/main" id="{C1DC7472-9883-4E29-99B6-56D618A817E8}"/>
                </a:ext>
              </a:extLst>
            </p:cNvPr>
            <p:cNvCxnSpPr>
              <a:stCxn id="132" idx="6"/>
              <a:endCxn id="148" idx="3"/>
            </p:cNvCxnSpPr>
            <p:nvPr/>
          </p:nvCxnSpPr>
          <p:spPr>
            <a:xfrm flipV="1">
              <a:off x="3190877" y="432373"/>
              <a:ext cx="1005902" cy="858266"/>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cxnSp>
          <p:nvCxnSpPr>
            <p:cNvPr id="138" name="直線コネクタ 137">
              <a:extLst>
                <a:ext uri="{FF2B5EF4-FFF2-40B4-BE49-F238E27FC236}">
                  <a16:creationId xmlns:a16="http://schemas.microsoft.com/office/drawing/2014/main" id="{54EF28F1-9917-40B5-9856-9A45A869D35F}"/>
                </a:ext>
              </a:extLst>
            </p:cNvPr>
            <p:cNvCxnSpPr>
              <a:stCxn id="132" idx="2"/>
              <a:endCxn id="146" idx="3"/>
            </p:cNvCxnSpPr>
            <p:nvPr/>
          </p:nvCxnSpPr>
          <p:spPr>
            <a:xfrm flipH="1">
              <a:off x="714376" y="1290639"/>
              <a:ext cx="2371726" cy="33336"/>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cxnSp>
          <p:nvCxnSpPr>
            <p:cNvPr id="139" name="直線コネクタ 138">
              <a:extLst>
                <a:ext uri="{FF2B5EF4-FFF2-40B4-BE49-F238E27FC236}">
                  <a16:creationId xmlns:a16="http://schemas.microsoft.com/office/drawing/2014/main" id="{41AED714-7CAF-4836-AF2C-9E28C5AA5252}"/>
                </a:ext>
              </a:extLst>
            </p:cNvPr>
            <p:cNvCxnSpPr>
              <a:stCxn id="132" idx="5"/>
              <a:endCxn id="150" idx="3"/>
            </p:cNvCxnSpPr>
            <p:nvPr/>
          </p:nvCxnSpPr>
          <p:spPr>
            <a:xfrm>
              <a:off x="3175533" y="1327682"/>
              <a:ext cx="895076" cy="961752"/>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grpSp>
          <p:nvGrpSpPr>
            <p:cNvPr id="140" name="グループ化 139">
              <a:extLst>
                <a:ext uri="{FF2B5EF4-FFF2-40B4-BE49-F238E27FC236}">
                  <a16:creationId xmlns:a16="http://schemas.microsoft.com/office/drawing/2014/main" id="{7F95135A-EC1A-418E-9C8B-8D3F4A08792F}"/>
                </a:ext>
              </a:extLst>
            </p:cNvPr>
            <p:cNvGrpSpPr/>
            <p:nvPr/>
          </p:nvGrpSpPr>
          <p:grpSpPr>
            <a:xfrm>
              <a:off x="2847977" y="0"/>
              <a:ext cx="451805" cy="747095"/>
              <a:chOff x="2847977" y="0"/>
              <a:chExt cx="970227" cy="1604345"/>
            </a:xfrm>
          </p:grpSpPr>
          <p:sp>
            <p:nvSpPr>
              <p:cNvPr id="144" name="フローチャート: 論理積ゲート 143">
                <a:extLst>
                  <a:ext uri="{FF2B5EF4-FFF2-40B4-BE49-F238E27FC236}">
                    <a16:creationId xmlns:a16="http://schemas.microsoft.com/office/drawing/2014/main" id="{1C4ECE25-278E-49BF-9017-D2B148000DB3}"/>
                  </a:ext>
                </a:extLst>
              </p:cNvPr>
              <p:cNvSpPr/>
              <p:nvPr/>
            </p:nvSpPr>
            <p:spPr>
              <a:xfrm rot="16200000">
                <a:off x="2885556" y="671696"/>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5" name="楕円 144">
                <a:extLst>
                  <a:ext uri="{FF2B5EF4-FFF2-40B4-BE49-F238E27FC236}">
                    <a16:creationId xmlns:a16="http://schemas.microsoft.com/office/drawing/2014/main" id="{8845AD7F-CC70-4345-817C-3C5A215FCE3E}"/>
                  </a:ext>
                </a:extLst>
              </p:cNvPr>
              <p:cNvSpPr/>
              <p:nvPr/>
            </p:nvSpPr>
            <p:spPr>
              <a:xfrm>
                <a:off x="2912678" y="0"/>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41" name="グループ化 140">
              <a:extLst>
                <a:ext uri="{FF2B5EF4-FFF2-40B4-BE49-F238E27FC236}">
                  <a16:creationId xmlns:a16="http://schemas.microsoft.com/office/drawing/2014/main" id="{11108A2A-12EA-4E94-9E54-AA8F6B5CA103}"/>
                </a:ext>
              </a:extLst>
            </p:cNvPr>
            <p:cNvGrpSpPr/>
            <p:nvPr/>
          </p:nvGrpSpPr>
          <p:grpSpPr>
            <a:xfrm>
              <a:off x="4133852" y="428626"/>
              <a:ext cx="549729" cy="909021"/>
              <a:chOff x="4133852" y="428626"/>
              <a:chExt cx="970227" cy="1604345"/>
            </a:xfrm>
          </p:grpSpPr>
          <p:sp>
            <p:nvSpPr>
              <p:cNvPr id="142" name="フローチャート: 論理積ゲート 141">
                <a:extLst>
                  <a:ext uri="{FF2B5EF4-FFF2-40B4-BE49-F238E27FC236}">
                    <a16:creationId xmlns:a16="http://schemas.microsoft.com/office/drawing/2014/main" id="{1A1BEDC9-66DB-49A5-8161-AA96808B70FE}"/>
                  </a:ext>
                </a:extLst>
              </p:cNvPr>
              <p:cNvSpPr/>
              <p:nvPr/>
            </p:nvSpPr>
            <p:spPr>
              <a:xfrm rot="16200000">
                <a:off x="4171431" y="1100322"/>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43" name="楕円 142">
                <a:extLst>
                  <a:ext uri="{FF2B5EF4-FFF2-40B4-BE49-F238E27FC236}">
                    <a16:creationId xmlns:a16="http://schemas.microsoft.com/office/drawing/2014/main" id="{778160FE-307E-48FE-A06D-07E63537CC9F}"/>
                  </a:ext>
                </a:extLst>
              </p:cNvPr>
              <p:cNvSpPr/>
              <p:nvPr/>
            </p:nvSpPr>
            <p:spPr>
              <a:xfrm>
                <a:off x="4198553" y="428626"/>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grpSp>
        <p:nvGrpSpPr>
          <p:cNvPr id="98" name="グループ化 97">
            <a:extLst>
              <a:ext uri="{FF2B5EF4-FFF2-40B4-BE49-F238E27FC236}">
                <a16:creationId xmlns:a16="http://schemas.microsoft.com/office/drawing/2014/main" id="{21C31463-AF0E-4E77-9E8A-DB19A24C4808}"/>
              </a:ext>
            </a:extLst>
          </p:cNvPr>
          <p:cNvGrpSpPr/>
          <p:nvPr/>
        </p:nvGrpSpPr>
        <p:grpSpPr>
          <a:xfrm>
            <a:off x="4764303" y="2348249"/>
            <a:ext cx="3087302" cy="698571"/>
            <a:chOff x="2809877" y="3415333"/>
            <a:chExt cx="5311182" cy="1201774"/>
          </a:xfrm>
        </p:grpSpPr>
        <p:grpSp>
          <p:nvGrpSpPr>
            <p:cNvPr id="99" name="グループ化 98">
              <a:extLst>
                <a:ext uri="{FF2B5EF4-FFF2-40B4-BE49-F238E27FC236}">
                  <a16:creationId xmlns:a16="http://schemas.microsoft.com/office/drawing/2014/main" id="{116A1704-3FD2-4747-8969-6D37BACB1EB3}"/>
                </a:ext>
              </a:extLst>
            </p:cNvPr>
            <p:cNvGrpSpPr/>
            <p:nvPr/>
          </p:nvGrpSpPr>
          <p:grpSpPr>
            <a:xfrm>
              <a:off x="3184073" y="3415333"/>
              <a:ext cx="549729" cy="909021"/>
              <a:chOff x="3184073" y="3415331"/>
              <a:chExt cx="970227" cy="1604345"/>
            </a:xfrm>
          </p:grpSpPr>
          <p:sp>
            <p:nvSpPr>
              <p:cNvPr id="128" name="フローチャート: 論理積ゲート 127">
                <a:extLst>
                  <a:ext uri="{FF2B5EF4-FFF2-40B4-BE49-F238E27FC236}">
                    <a16:creationId xmlns:a16="http://schemas.microsoft.com/office/drawing/2014/main" id="{695117FA-8B71-4870-B1E3-014C0C715573}"/>
                  </a:ext>
                </a:extLst>
              </p:cNvPr>
              <p:cNvSpPr/>
              <p:nvPr/>
            </p:nvSpPr>
            <p:spPr>
              <a:xfrm rot="16200000">
                <a:off x="3221652" y="4087027"/>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29" name="楕円 128">
                <a:extLst>
                  <a:ext uri="{FF2B5EF4-FFF2-40B4-BE49-F238E27FC236}">
                    <a16:creationId xmlns:a16="http://schemas.microsoft.com/office/drawing/2014/main" id="{3295E676-D6E0-464C-8882-5ABAE24A9B58}"/>
                  </a:ext>
                </a:extLst>
              </p:cNvPr>
              <p:cNvSpPr/>
              <p:nvPr/>
            </p:nvSpPr>
            <p:spPr>
              <a:xfrm>
                <a:off x="3248774" y="3415331"/>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00" name="グループ化 99">
              <a:extLst>
                <a:ext uri="{FF2B5EF4-FFF2-40B4-BE49-F238E27FC236}">
                  <a16:creationId xmlns:a16="http://schemas.microsoft.com/office/drawing/2014/main" id="{7085C290-3B9B-4ECD-94F4-7D3AFDD5A5C6}"/>
                </a:ext>
              </a:extLst>
            </p:cNvPr>
            <p:cNvGrpSpPr/>
            <p:nvPr/>
          </p:nvGrpSpPr>
          <p:grpSpPr>
            <a:xfrm>
              <a:off x="6260648" y="3472483"/>
              <a:ext cx="549729" cy="909021"/>
              <a:chOff x="6260648" y="3472481"/>
              <a:chExt cx="970227" cy="1604345"/>
            </a:xfrm>
          </p:grpSpPr>
          <p:sp>
            <p:nvSpPr>
              <p:cNvPr id="126" name="フローチャート: 論理積ゲート 125">
                <a:extLst>
                  <a:ext uri="{FF2B5EF4-FFF2-40B4-BE49-F238E27FC236}">
                    <a16:creationId xmlns:a16="http://schemas.microsoft.com/office/drawing/2014/main" id="{69495D15-4F73-40B4-8F94-4248AA1E09FA}"/>
                  </a:ext>
                </a:extLst>
              </p:cNvPr>
              <p:cNvSpPr/>
              <p:nvPr/>
            </p:nvSpPr>
            <p:spPr>
              <a:xfrm rot="16200000">
                <a:off x="6298227" y="4144177"/>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27" name="楕円 126">
                <a:extLst>
                  <a:ext uri="{FF2B5EF4-FFF2-40B4-BE49-F238E27FC236}">
                    <a16:creationId xmlns:a16="http://schemas.microsoft.com/office/drawing/2014/main" id="{F61C881A-95F1-45DC-B912-CFD9940377E4}"/>
                  </a:ext>
                </a:extLst>
              </p:cNvPr>
              <p:cNvSpPr/>
              <p:nvPr/>
            </p:nvSpPr>
            <p:spPr>
              <a:xfrm>
                <a:off x="6325349" y="3472481"/>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01" name="グループ化 100">
              <a:extLst>
                <a:ext uri="{FF2B5EF4-FFF2-40B4-BE49-F238E27FC236}">
                  <a16:creationId xmlns:a16="http://schemas.microsoft.com/office/drawing/2014/main" id="{87EA3EC1-6458-49B0-9ABA-8FD4D600379B}"/>
                </a:ext>
              </a:extLst>
            </p:cNvPr>
            <p:cNvGrpSpPr/>
            <p:nvPr/>
          </p:nvGrpSpPr>
          <p:grpSpPr>
            <a:xfrm>
              <a:off x="4422323" y="3415333"/>
              <a:ext cx="549729" cy="909021"/>
              <a:chOff x="4422323" y="3415331"/>
              <a:chExt cx="970227" cy="1604345"/>
            </a:xfrm>
          </p:grpSpPr>
          <p:sp>
            <p:nvSpPr>
              <p:cNvPr id="124" name="フローチャート: 論理積ゲート 123">
                <a:extLst>
                  <a:ext uri="{FF2B5EF4-FFF2-40B4-BE49-F238E27FC236}">
                    <a16:creationId xmlns:a16="http://schemas.microsoft.com/office/drawing/2014/main" id="{CADD17F6-C9D5-4B89-8884-0185C44CDA9C}"/>
                  </a:ext>
                </a:extLst>
              </p:cNvPr>
              <p:cNvSpPr/>
              <p:nvPr/>
            </p:nvSpPr>
            <p:spPr>
              <a:xfrm rot="16200000">
                <a:off x="4459902" y="4087027"/>
                <a:ext cx="895070" cy="970227"/>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25" name="楕円 124">
                <a:extLst>
                  <a:ext uri="{FF2B5EF4-FFF2-40B4-BE49-F238E27FC236}">
                    <a16:creationId xmlns:a16="http://schemas.microsoft.com/office/drawing/2014/main" id="{E4B5B513-3D05-4889-8D49-8AD93972111F}"/>
                  </a:ext>
                </a:extLst>
              </p:cNvPr>
              <p:cNvSpPr/>
              <p:nvPr/>
            </p:nvSpPr>
            <p:spPr>
              <a:xfrm>
                <a:off x="4487024" y="3415331"/>
                <a:ext cx="895070" cy="8209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grpSp>
          <p:nvGrpSpPr>
            <p:cNvPr id="102" name="グループ化 101">
              <a:extLst>
                <a:ext uri="{FF2B5EF4-FFF2-40B4-BE49-F238E27FC236}">
                  <a16:creationId xmlns:a16="http://schemas.microsoft.com/office/drawing/2014/main" id="{2312E30A-8035-48D0-BF15-0839D11A625F}"/>
                </a:ext>
              </a:extLst>
            </p:cNvPr>
            <p:cNvGrpSpPr/>
            <p:nvPr/>
          </p:nvGrpSpPr>
          <p:grpSpPr>
            <a:xfrm>
              <a:off x="2809877" y="4181476"/>
              <a:ext cx="4414088" cy="435631"/>
              <a:chOff x="2809877" y="4181476"/>
              <a:chExt cx="4414088" cy="435631"/>
            </a:xfrm>
          </p:grpSpPr>
          <p:sp>
            <p:nvSpPr>
              <p:cNvPr id="108" name="六角形 107">
                <a:extLst>
                  <a:ext uri="{FF2B5EF4-FFF2-40B4-BE49-F238E27FC236}">
                    <a16:creationId xmlns:a16="http://schemas.microsoft.com/office/drawing/2014/main" id="{39E49264-6E1A-4661-AB03-5AF79989D30D}"/>
                  </a:ext>
                </a:extLst>
              </p:cNvPr>
              <p:cNvSpPr/>
              <p:nvPr/>
            </p:nvSpPr>
            <p:spPr>
              <a:xfrm rot="3996772">
                <a:off x="281338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09" name="六角形 108">
                <a:extLst>
                  <a:ext uri="{FF2B5EF4-FFF2-40B4-BE49-F238E27FC236}">
                    <a16:creationId xmlns:a16="http://schemas.microsoft.com/office/drawing/2014/main" id="{BD30B632-27E7-4F03-B432-56AA38211DC7}"/>
                  </a:ext>
                </a:extLst>
              </p:cNvPr>
              <p:cNvSpPr/>
              <p:nvPr/>
            </p:nvSpPr>
            <p:spPr>
              <a:xfrm rot="6096644">
                <a:off x="2937205"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0" name="六角形 109">
                <a:extLst>
                  <a:ext uri="{FF2B5EF4-FFF2-40B4-BE49-F238E27FC236}">
                    <a16:creationId xmlns:a16="http://schemas.microsoft.com/office/drawing/2014/main" id="{E2FB53A6-36C1-449A-8978-35512707BCF3}"/>
                  </a:ext>
                </a:extLst>
              </p:cNvPr>
              <p:cNvSpPr/>
              <p:nvPr/>
            </p:nvSpPr>
            <p:spPr>
              <a:xfrm rot="4500000">
                <a:off x="313723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1" name="六角形 110">
                <a:extLst>
                  <a:ext uri="{FF2B5EF4-FFF2-40B4-BE49-F238E27FC236}">
                    <a16:creationId xmlns:a16="http://schemas.microsoft.com/office/drawing/2014/main" id="{D71B39A1-F8F5-4DD4-AB40-EB65544D1E93}"/>
                  </a:ext>
                </a:extLst>
              </p:cNvPr>
              <p:cNvSpPr/>
              <p:nvPr/>
            </p:nvSpPr>
            <p:spPr>
              <a:xfrm rot="6096644">
                <a:off x="344203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2" name="六角形 111">
                <a:extLst>
                  <a:ext uri="{FF2B5EF4-FFF2-40B4-BE49-F238E27FC236}">
                    <a16:creationId xmlns:a16="http://schemas.microsoft.com/office/drawing/2014/main" id="{A8ECA1B2-C019-4F16-BA6D-4FC3DD1AA7CA}"/>
                  </a:ext>
                </a:extLst>
              </p:cNvPr>
              <p:cNvSpPr/>
              <p:nvPr/>
            </p:nvSpPr>
            <p:spPr>
              <a:xfrm rot="7844306">
                <a:off x="370873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13" name="六角形 112">
                <a:extLst>
                  <a:ext uri="{FF2B5EF4-FFF2-40B4-BE49-F238E27FC236}">
                    <a16:creationId xmlns:a16="http://schemas.microsoft.com/office/drawing/2014/main" id="{0A1341E8-1049-4F6E-8A8F-A64139AEA47A}"/>
                  </a:ext>
                </a:extLst>
              </p:cNvPr>
              <p:cNvSpPr/>
              <p:nvPr/>
            </p:nvSpPr>
            <p:spPr>
              <a:xfrm rot="4658031">
                <a:off x="396590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4" name="六角形 113">
                <a:extLst>
                  <a:ext uri="{FF2B5EF4-FFF2-40B4-BE49-F238E27FC236}">
                    <a16:creationId xmlns:a16="http://schemas.microsoft.com/office/drawing/2014/main" id="{2336D419-B0B2-4B22-9331-6A7E8BC2C5FB}"/>
                  </a:ext>
                </a:extLst>
              </p:cNvPr>
              <p:cNvSpPr/>
              <p:nvPr/>
            </p:nvSpPr>
            <p:spPr>
              <a:xfrm rot="3833174">
                <a:off x="430880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15" name="六角形 114">
                <a:extLst>
                  <a:ext uri="{FF2B5EF4-FFF2-40B4-BE49-F238E27FC236}">
                    <a16:creationId xmlns:a16="http://schemas.microsoft.com/office/drawing/2014/main" id="{19B60CEB-03CC-485E-BCC0-05B3EA8BD901}"/>
                  </a:ext>
                </a:extLst>
              </p:cNvPr>
              <p:cNvSpPr/>
              <p:nvPr/>
            </p:nvSpPr>
            <p:spPr>
              <a:xfrm rot="4981862">
                <a:off x="468027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1"/>
              </a:p>
            </p:txBody>
          </p:sp>
          <p:sp>
            <p:nvSpPr>
              <p:cNvPr id="116" name="六角形 115">
                <a:extLst>
                  <a:ext uri="{FF2B5EF4-FFF2-40B4-BE49-F238E27FC236}">
                    <a16:creationId xmlns:a16="http://schemas.microsoft.com/office/drawing/2014/main" id="{4E5B7A2A-AB26-42F4-9839-F1DF14E8C7F2}"/>
                  </a:ext>
                </a:extLst>
              </p:cNvPr>
              <p:cNvSpPr/>
              <p:nvPr/>
            </p:nvSpPr>
            <p:spPr>
              <a:xfrm rot="9615471">
                <a:off x="6795340"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17" name="六角形 116">
                <a:extLst>
                  <a:ext uri="{FF2B5EF4-FFF2-40B4-BE49-F238E27FC236}">
                    <a16:creationId xmlns:a16="http://schemas.microsoft.com/office/drawing/2014/main" id="{9FA5DB51-B1EE-4230-865A-88A3927AAC95}"/>
                  </a:ext>
                </a:extLst>
              </p:cNvPr>
              <p:cNvSpPr/>
              <p:nvPr/>
            </p:nvSpPr>
            <p:spPr>
              <a:xfrm rot="12502714">
                <a:off x="67000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18" name="六角形 117">
                <a:extLst>
                  <a:ext uri="{FF2B5EF4-FFF2-40B4-BE49-F238E27FC236}">
                    <a16:creationId xmlns:a16="http://schemas.microsoft.com/office/drawing/2014/main" id="{4ED5A56C-78AB-401A-9532-55699AD1E485}"/>
                  </a:ext>
                </a:extLst>
              </p:cNvPr>
              <p:cNvSpPr/>
              <p:nvPr/>
            </p:nvSpPr>
            <p:spPr>
              <a:xfrm rot="8065186">
                <a:off x="64714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19" name="六角形 118">
                <a:extLst>
                  <a:ext uri="{FF2B5EF4-FFF2-40B4-BE49-F238E27FC236}">
                    <a16:creationId xmlns:a16="http://schemas.microsoft.com/office/drawing/2014/main" id="{3B041DBE-72DB-4A7B-8DD7-7396E50177BF}"/>
                  </a:ext>
                </a:extLst>
              </p:cNvPr>
              <p:cNvSpPr/>
              <p:nvPr/>
            </p:nvSpPr>
            <p:spPr>
              <a:xfrm rot="16200000">
                <a:off x="622383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0" name="六角形 119">
                <a:extLst>
                  <a:ext uri="{FF2B5EF4-FFF2-40B4-BE49-F238E27FC236}">
                    <a16:creationId xmlns:a16="http://schemas.microsoft.com/office/drawing/2014/main" id="{6F84C39D-B82D-4641-82CB-47E05AF83AB6}"/>
                  </a:ext>
                </a:extLst>
              </p:cNvPr>
              <p:cNvSpPr/>
              <p:nvPr/>
            </p:nvSpPr>
            <p:spPr>
              <a:xfrm rot="14484330">
                <a:off x="590951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1" name="六角形 120">
                <a:extLst>
                  <a:ext uri="{FF2B5EF4-FFF2-40B4-BE49-F238E27FC236}">
                    <a16:creationId xmlns:a16="http://schemas.microsoft.com/office/drawing/2014/main" id="{4D10B2F7-8AAB-495A-B7FF-626C59712FBB}"/>
                  </a:ext>
                </a:extLst>
              </p:cNvPr>
              <p:cNvSpPr/>
              <p:nvPr/>
            </p:nvSpPr>
            <p:spPr>
              <a:xfrm rot="17085407">
                <a:off x="5604714"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2" name="六角形 121">
                <a:extLst>
                  <a:ext uri="{FF2B5EF4-FFF2-40B4-BE49-F238E27FC236}">
                    <a16:creationId xmlns:a16="http://schemas.microsoft.com/office/drawing/2014/main" id="{A1C9D4A4-7F5A-45F7-AE93-32275C2ECF83}"/>
                  </a:ext>
                </a:extLst>
              </p:cNvPr>
              <p:cNvSpPr/>
              <p:nvPr/>
            </p:nvSpPr>
            <p:spPr>
              <a:xfrm rot="14383642">
                <a:off x="52903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sp>
            <p:nvSpPr>
              <p:cNvPr id="123" name="六角形 122">
                <a:extLst>
                  <a:ext uri="{FF2B5EF4-FFF2-40B4-BE49-F238E27FC236}">
                    <a16:creationId xmlns:a16="http://schemas.microsoft.com/office/drawing/2014/main" id="{4604F6FA-6B72-472F-847F-ECB6D4BDF0D5}"/>
                  </a:ext>
                </a:extLst>
              </p:cNvPr>
              <p:cNvSpPr/>
              <p:nvPr/>
            </p:nvSpPr>
            <p:spPr>
              <a:xfrm rot="17100000">
                <a:off x="5023689" y="4181476"/>
                <a:ext cx="428625" cy="435631"/>
              </a:xfrm>
              <a:prstGeom prst="hexagon">
                <a:avLst>
                  <a:gd name="adj" fmla="val 33889"/>
                  <a:gd name="vf" fmla="val 11547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b="0"/>
              </a:p>
            </p:txBody>
          </p:sp>
        </p:grpSp>
        <p:sp>
          <p:nvSpPr>
            <p:cNvPr id="103" name="楕円 102">
              <a:extLst>
                <a:ext uri="{FF2B5EF4-FFF2-40B4-BE49-F238E27FC236}">
                  <a16:creationId xmlns:a16="http://schemas.microsoft.com/office/drawing/2014/main" id="{69E64C41-AE98-45C6-9F23-6CD05455775B}"/>
                </a:ext>
              </a:extLst>
            </p:cNvPr>
            <p:cNvSpPr/>
            <p:nvPr/>
          </p:nvSpPr>
          <p:spPr>
            <a:xfrm>
              <a:off x="4991102" y="4238626"/>
              <a:ext cx="104775" cy="104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nvGrpSpPr>
            <p:cNvPr id="104" name="グループ化 103">
              <a:extLst>
                <a:ext uri="{FF2B5EF4-FFF2-40B4-BE49-F238E27FC236}">
                  <a16:creationId xmlns:a16="http://schemas.microsoft.com/office/drawing/2014/main" id="{38BACF6C-79FE-46EE-97B3-98B14BCE6A7A}"/>
                </a:ext>
              </a:extLst>
            </p:cNvPr>
            <p:cNvGrpSpPr/>
            <p:nvPr/>
          </p:nvGrpSpPr>
          <p:grpSpPr>
            <a:xfrm rot="4500000">
              <a:off x="7620997" y="3340368"/>
              <a:ext cx="285750" cy="714375"/>
              <a:chOff x="7620997" y="3340368"/>
              <a:chExt cx="285750" cy="714375"/>
            </a:xfrm>
          </p:grpSpPr>
          <p:sp>
            <p:nvSpPr>
              <p:cNvPr id="106" name="二等辺三角形 105">
                <a:extLst>
                  <a:ext uri="{FF2B5EF4-FFF2-40B4-BE49-F238E27FC236}">
                    <a16:creationId xmlns:a16="http://schemas.microsoft.com/office/drawing/2014/main" id="{5396C9EE-F169-4CCA-8B3C-2C1ABCDA3F82}"/>
                  </a:ext>
                </a:extLst>
              </p:cNvPr>
              <p:cNvSpPr/>
              <p:nvPr/>
            </p:nvSpPr>
            <p:spPr>
              <a:xfrm>
                <a:off x="7620997" y="3768993"/>
                <a:ext cx="285750" cy="28575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107" name="正方形/長方形 106">
                <a:extLst>
                  <a:ext uri="{FF2B5EF4-FFF2-40B4-BE49-F238E27FC236}">
                    <a16:creationId xmlns:a16="http://schemas.microsoft.com/office/drawing/2014/main" id="{AB28192C-6F5B-4B30-947D-50F0D42940C2}"/>
                  </a:ext>
                </a:extLst>
              </p:cNvPr>
              <p:cNvSpPr/>
              <p:nvPr/>
            </p:nvSpPr>
            <p:spPr>
              <a:xfrm>
                <a:off x="7620997" y="3340368"/>
                <a:ext cx="285750" cy="571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cxnSp>
          <p:nvCxnSpPr>
            <p:cNvPr id="105" name="直線コネクタ 104">
              <a:extLst>
                <a:ext uri="{FF2B5EF4-FFF2-40B4-BE49-F238E27FC236}">
                  <a16:creationId xmlns:a16="http://schemas.microsoft.com/office/drawing/2014/main" id="{A25CF1E2-0181-4D46-9834-0B56E08B2FEE}"/>
                </a:ext>
              </a:extLst>
            </p:cNvPr>
            <p:cNvCxnSpPr>
              <a:stCxn id="103" idx="7"/>
              <a:endCxn id="106" idx="3"/>
            </p:cNvCxnSpPr>
            <p:nvPr/>
          </p:nvCxnSpPr>
          <p:spPr>
            <a:xfrm flipV="1">
              <a:off x="5080533" y="3790003"/>
              <a:ext cx="2338322" cy="463967"/>
            </a:xfrm>
            <a:prstGeom prst="line">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cxnSp>
      </p:grpSp>
      <p:sp>
        <p:nvSpPr>
          <p:cNvPr id="279" name="テキスト ボックス 278">
            <a:extLst>
              <a:ext uri="{FF2B5EF4-FFF2-40B4-BE49-F238E27FC236}">
                <a16:creationId xmlns:a16="http://schemas.microsoft.com/office/drawing/2014/main" id="{E06F0200-56A5-46D9-B036-E2B090A503E3}"/>
              </a:ext>
            </a:extLst>
          </p:cNvPr>
          <p:cNvSpPr txBox="1"/>
          <p:nvPr/>
        </p:nvSpPr>
        <p:spPr>
          <a:xfrm>
            <a:off x="4304377" y="3221778"/>
            <a:ext cx="2492990" cy="400110"/>
          </a:xfrm>
          <a:prstGeom prst="rect">
            <a:avLst/>
          </a:prstGeom>
          <a:noFill/>
        </p:spPr>
        <p:txBody>
          <a:bodyPr wrap="none" rtlCol="0">
            <a:spAutoFit/>
          </a:bodyPr>
          <a:lstStyle/>
          <a:p>
            <a:r>
              <a:rPr kumimoji="1" lang="ja-JP" altLang="en-US" sz="1000" dirty="0"/>
              <a:t>カメラがやや下向きになるようにして、</a:t>
            </a:r>
            <a:endParaRPr kumimoji="1" lang="en-US" altLang="ja-JP" sz="1000" dirty="0"/>
          </a:p>
          <a:p>
            <a:r>
              <a:rPr kumimoji="1" lang="ja-JP" altLang="en-US" sz="1000" dirty="0"/>
              <a:t>遠くまで見れないように設定する。</a:t>
            </a:r>
            <a:endParaRPr kumimoji="1" lang="en-US" altLang="ja-JP" sz="1000" dirty="0"/>
          </a:p>
        </p:txBody>
      </p:sp>
      <p:sp>
        <p:nvSpPr>
          <p:cNvPr id="280" name="テキスト ボックス 279">
            <a:extLst>
              <a:ext uri="{FF2B5EF4-FFF2-40B4-BE49-F238E27FC236}">
                <a16:creationId xmlns:a16="http://schemas.microsoft.com/office/drawing/2014/main" id="{0963AC60-3FE1-45E7-A31C-42EAFFF2F54D}"/>
              </a:ext>
            </a:extLst>
          </p:cNvPr>
          <p:cNvSpPr txBox="1"/>
          <p:nvPr/>
        </p:nvSpPr>
        <p:spPr>
          <a:xfrm>
            <a:off x="724579" y="3752042"/>
            <a:ext cx="1261884" cy="276999"/>
          </a:xfrm>
          <a:prstGeom prst="rect">
            <a:avLst/>
          </a:prstGeom>
          <a:noFill/>
        </p:spPr>
        <p:txBody>
          <a:bodyPr wrap="none" rtlCol="0">
            <a:spAutoFit/>
          </a:bodyPr>
          <a:lstStyle/>
          <a:p>
            <a:r>
              <a:rPr kumimoji="1" lang="ja-JP" altLang="en-US" sz="1200" b="1" dirty="0"/>
              <a:t>・キャラの挙動</a:t>
            </a:r>
            <a:endParaRPr kumimoji="1" lang="ja-JP" altLang="en-US" sz="1400" b="1" dirty="0"/>
          </a:p>
        </p:txBody>
      </p:sp>
      <p:sp>
        <p:nvSpPr>
          <p:cNvPr id="281" name="テキスト ボックス 280">
            <a:extLst>
              <a:ext uri="{FF2B5EF4-FFF2-40B4-BE49-F238E27FC236}">
                <a16:creationId xmlns:a16="http://schemas.microsoft.com/office/drawing/2014/main" id="{ED15E846-905B-4A95-AC60-F14297BC8090}"/>
              </a:ext>
            </a:extLst>
          </p:cNvPr>
          <p:cNvSpPr txBox="1"/>
          <p:nvPr/>
        </p:nvSpPr>
        <p:spPr>
          <a:xfrm>
            <a:off x="1065016" y="4353458"/>
            <a:ext cx="3204723" cy="400110"/>
          </a:xfrm>
          <a:prstGeom prst="rect">
            <a:avLst/>
          </a:prstGeom>
          <a:noFill/>
        </p:spPr>
        <p:txBody>
          <a:bodyPr wrap="none" rtlCol="0">
            <a:spAutoFit/>
          </a:bodyPr>
          <a:lstStyle/>
          <a:p>
            <a:r>
              <a:rPr kumimoji="1" lang="en-US" altLang="ja-JP" sz="1000" dirty="0"/>
              <a:t>3</a:t>
            </a:r>
            <a:r>
              <a:rPr kumimoji="1" lang="ja-JP" altLang="en-US" sz="1000" dirty="0"/>
              <a:t>～</a:t>
            </a:r>
            <a:r>
              <a:rPr kumimoji="1" lang="en-US" altLang="ja-JP" sz="1000" dirty="0"/>
              <a:t>5sec</a:t>
            </a:r>
            <a:r>
              <a:rPr kumimoji="1" lang="ja-JP" altLang="en-US" sz="1000" dirty="0"/>
              <a:t>の間でランダムにモーションを再生する。</a:t>
            </a:r>
            <a:endParaRPr kumimoji="1" lang="en-US" altLang="ja-JP" sz="1000" dirty="0"/>
          </a:p>
          <a:p>
            <a:r>
              <a:rPr kumimoji="1" lang="ja-JP" altLang="en-US" sz="1000" dirty="0"/>
              <a:t>モーションについては全キャラ共通で</a:t>
            </a:r>
            <a:r>
              <a:rPr kumimoji="1" lang="en-US" altLang="ja-JP" sz="1000" dirty="0"/>
              <a:t>8</a:t>
            </a:r>
            <a:r>
              <a:rPr kumimoji="1" lang="ja-JP" altLang="en-US" sz="1000" dirty="0"/>
              <a:t>種ほど用意。</a:t>
            </a:r>
            <a:endParaRPr kumimoji="1" lang="en-US" altLang="ja-JP" sz="1000" dirty="0"/>
          </a:p>
        </p:txBody>
      </p:sp>
      <p:sp>
        <p:nvSpPr>
          <p:cNvPr id="282" name="テキスト ボックス 281">
            <a:extLst>
              <a:ext uri="{FF2B5EF4-FFF2-40B4-BE49-F238E27FC236}">
                <a16:creationId xmlns:a16="http://schemas.microsoft.com/office/drawing/2014/main" id="{DABE6D56-F35C-461F-BDCD-8D2140AA9057}"/>
              </a:ext>
            </a:extLst>
          </p:cNvPr>
          <p:cNvSpPr txBox="1"/>
          <p:nvPr/>
        </p:nvSpPr>
        <p:spPr>
          <a:xfrm>
            <a:off x="911888" y="4053631"/>
            <a:ext cx="1061509" cy="276999"/>
          </a:xfrm>
          <a:prstGeom prst="rect">
            <a:avLst/>
          </a:prstGeom>
          <a:noFill/>
        </p:spPr>
        <p:txBody>
          <a:bodyPr wrap="none" rtlCol="0">
            <a:spAutoFit/>
          </a:bodyPr>
          <a:lstStyle/>
          <a:p>
            <a:r>
              <a:rPr kumimoji="1" lang="en-US" altLang="ja-JP" sz="1200" b="1" dirty="0"/>
              <a:t>-</a:t>
            </a:r>
            <a:r>
              <a:rPr kumimoji="1" lang="ja-JP" altLang="en-US" sz="1200" b="1" dirty="0"/>
              <a:t> モーション</a:t>
            </a:r>
            <a:endParaRPr kumimoji="1" lang="ja-JP" altLang="en-US" sz="1400" b="1" dirty="0"/>
          </a:p>
        </p:txBody>
      </p:sp>
      <p:sp>
        <p:nvSpPr>
          <p:cNvPr id="283" name="テキスト ボックス 282">
            <a:extLst>
              <a:ext uri="{FF2B5EF4-FFF2-40B4-BE49-F238E27FC236}">
                <a16:creationId xmlns:a16="http://schemas.microsoft.com/office/drawing/2014/main" id="{3994EC49-7F2F-4BC3-B4ED-A5407BC68680}"/>
              </a:ext>
            </a:extLst>
          </p:cNvPr>
          <p:cNvSpPr txBox="1"/>
          <p:nvPr/>
        </p:nvSpPr>
        <p:spPr>
          <a:xfrm>
            <a:off x="1107410" y="5212001"/>
            <a:ext cx="4301177" cy="707886"/>
          </a:xfrm>
          <a:prstGeom prst="rect">
            <a:avLst/>
          </a:prstGeom>
          <a:noFill/>
        </p:spPr>
        <p:txBody>
          <a:bodyPr wrap="none" rtlCol="0">
            <a:spAutoFit/>
          </a:bodyPr>
          <a:lstStyle/>
          <a:p>
            <a:r>
              <a:rPr kumimoji="1" lang="ja-JP" altLang="en-US" sz="1000" dirty="0"/>
              <a:t>「あー」とか「ふー」といった</a:t>
            </a:r>
            <a:r>
              <a:rPr kumimoji="1" lang="en-US" altLang="ja-JP" sz="1000" dirty="0"/>
              <a:t>4</a:t>
            </a:r>
            <a:r>
              <a:rPr kumimoji="1" lang="ja-JP" altLang="en-US" sz="1000" dirty="0"/>
              <a:t>パターン程度のボイスを用意し、</a:t>
            </a:r>
            <a:endParaRPr kumimoji="1" lang="en-US" altLang="ja-JP" sz="1000" dirty="0"/>
          </a:p>
          <a:p>
            <a:r>
              <a:rPr kumimoji="1" lang="ja-JP" altLang="en-US" sz="1000" dirty="0"/>
              <a:t>モーション再生のタイミングで</a:t>
            </a:r>
            <a:r>
              <a:rPr kumimoji="1" lang="en-US" altLang="ja-JP" sz="1000" dirty="0"/>
              <a:t>50</a:t>
            </a:r>
            <a:r>
              <a:rPr kumimoji="1" lang="ja-JP" altLang="en-US" sz="1000" dirty="0"/>
              <a:t>％の確率でランダムに１つ再生する。</a:t>
            </a:r>
            <a:endParaRPr kumimoji="1" lang="en-US" altLang="ja-JP" sz="1000" dirty="0"/>
          </a:p>
          <a:p>
            <a:endParaRPr kumimoji="1" lang="en-US" altLang="ja-JP" sz="1000" dirty="0"/>
          </a:p>
          <a:p>
            <a:r>
              <a:rPr kumimoji="1" lang="ja-JP" altLang="en-US" sz="1000" dirty="0"/>
              <a:t>会話はしない。</a:t>
            </a:r>
            <a:endParaRPr kumimoji="1" lang="en-US" altLang="ja-JP" sz="1000" dirty="0"/>
          </a:p>
        </p:txBody>
      </p:sp>
      <p:sp>
        <p:nvSpPr>
          <p:cNvPr id="284" name="テキスト ボックス 283">
            <a:extLst>
              <a:ext uri="{FF2B5EF4-FFF2-40B4-BE49-F238E27FC236}">
                <a16:creationId xmlns:a16="http://schemas.microsoft.com/office/drawing/2014/main" id="{B7A77F0F-E702-414C-B9EE-D91783D13FC5}"/>
              </a:ext>
            </a:extLst>
          </p:cNvPr>
          <p:cNvSpPr txBox="1"/>
          <p:nvPr/>
        </p:nvSpPr>
        <p:spPr>
          <a:xfrm>
            <a:off x="954282" y="4912174"/>
            <a:ext cx="753732" cy="276999"/>
          </a:xfrm>
          <a:prstGeom prst="rect">
            <a:avLst/>
          </a:prstGeom>
          <a:noFill/>
        </p:spPr>
        <p:txBody>
          <a:bodyPr wrap="none" rtlCol="0">
            <a:spAutoFit/>
          </a:bodyPr>
          <a:lstStyle/>
          <a:p>
            <a:r>
              <a:rPr kumimoji="1" lang="en-US" altLang="ja-JP" sz="1200" b="1" dirty="0"/>
              <a:t>-</a:t>
            </a:r>
            <a:r>
              <a:rPr kumimoji="1" lang="ja-JP" altLang="en-US" sz="1200" b="1" dirty="0"/>
              <a:t> ボイス</a:t>
            </a:r>
            <a:endParaRPr kumimoji="1" lang="ja-JP" altLang="en-US" sz="1400" b="1" dirty="0"/>
          </a:p>
        </p:txBody>
      </p:sp>
      <p:pic>
        <p:nvPicPr>
          <p:cNvPr id="2" name="グラフィックス 2" descr="ユーザー">
            <a:extLst>
              <a:ext uri="{FF2B5EF4-FFF2-40B4-BE49-F238E27FC236}">
                <a16:creationId xmlns:a16="http://schemas.microsoft.com/office/drawing/2014/main" id="{8C2E8123-86CD-4D29-B008-B9D0A6098F1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240497" y="2343420"/>
            <a:ext cx="719387" cy="730221"/>
          </a:xfrm>
          <a:prstGeom prst="rect">
            <a:avLst/>
          </a:prstGeom>
        </p:spPr>
      </p:pic>
      <p:sp>
        <p:nvSpPr>
          <p:cNvPr id="4" name="テキスト ボックス 3">
            <a:extLst>
              <a:ext uri="{FF2B5EF4-FFF2-40B4-BE49-F238E27FC236}">
                <a16:creationId xmlns:a16="http://schemas.microsoft.com/office/drawing/2014/main" id="{A752700C-25D5-43C6-B18C-C4EBF16E6036}"/>
              </a:ext>
            </a:extLst>
          </p:cNvPr>
          <p:cNvSpPr txBox="1"/>
          <p:nvPr/>
        </p:nvSpPr>
        <p:spPr>
          <a:xfrm>
            <a:off x="2171157" y="2702029"/>
            <a:ext cx="96640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ea typeface="メイリオ"/>
              </a:rPr>
              <a:t>黒木</a:t>
            </a:r>
            <a:endParaRPr lang="ja-JP"/>
          </a:p>
        </p:txBody>
      </p:sp>
      <p:pic>
        <p:nvPicPr>
          <p:cNvPr id="189" name="グラフィックス 2" descr="ユーザー">
            <a:extLst>
              <a:ext uri="{FF2B5EF4-FFF2-40B4-BE49-F238E27FC236}">
                <a16:creationId xmlns:a16="http://schemas.microsoft.com/office/drawing/2014/main" id="{7E5D4D38-68B0-4D59-A47A-1B549E1E316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44041" y="2180908"/>
            <a:ext cx="719387" cy="730221"/>
          </a:xfrm>
          <a:prstGeom prst="rect">
            <a:avLst/>
          </a:prstGeom>
        </p:spPr>
      </p:pic>
      <p:sp>
        <p:nvSpPr>
          <p:cNvPr id="190" name="テキスト ボックス 189">
            <a:extLst>
              <a:ext uri="{FF2B5EF4-FFF2-40B4-BE49-F238E27FC236}">
                <a16:creationId xmlns:a16="http://schemas.microsoft.com/office/drawing/2014/main" id="{1BAC97EF-CBEB-4B4C-B392-5D53E4EA3EC2}"/>
              </a:ext>
            </a:extLst>
          </p:cNvPr>
          <p:cNvSpPr txBox="1"/>
          <p:nvPr/>
        </p:nvSpPr>
        <p:spPr>
          <a:xfrm>
            <a:off x="5074701" y="2539517"/>
            <a:ext cx="96640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ea typeface="メイリオ"/>
              </a:rPr>
              <a:t>黒木</a:t>
            </a:r>
            <a:endParaRPr lang="ja-JP"/>
          </a:p>
        </p:txBody>
      </p:sp>
    </p:spTree>
    <p:extLst>
      <p:ext uri="{BB962C8B-B14F-4D97-AF65-F5344CB8AC3E}">
        <p14:creationId xmlns:p14="http://schemas.microsoft.com/office/powerpoint/2010/main" val="2089173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A43BEE72-F2E1-47C0-8842-266711DAA5B1}"/>
              </a:ext>
            </a:extLst>
          </p:cNvPr>
          <p:cNvPicPr>
            <a:picLocks noChangeAspect="1"/>
          </p:cNvPicPr>
          <p:nvPr/>
        </p:nvPicPr>
        <p:blipFill>
          <a:blip r:embed="rId2"/>
          <a:stretch>
            <a:fillRect/>
          </a:stretch>
        </p:blipFill>
        <p:spPr>
          <a:xfrm>
            <a:off x="307398" y="837440"/>
            <a:ext cx="3712258" cy="3805453"/>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16</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88659" cy="276999"/>
          </a:xfrm>
          <a:prstGeom prst="rect">
            <a:avLst/>
          </a:prstGeom>
          <a:noFill/>
        </p:spPr>
        <p:txBody>
          <a:bodyPr wrap="none" rtlCol="0">
            <a:spAutoFit/>
          </a:bodyPr>
          <a:lstStyle/>
          <a:p>
            <a:r>
              <a:rPr kumimoji="1" lang="ja-JP" altLang="en-US" sz="1200" b="1"/>
              <a:t>○</a:t>
            </a:r>
            <a:r>
              <a:rPr kumimoji="1" lang="en-US" altLang="ja-JP" sz="1200" b="1"/>
              <a:t>RE120.</a:t>
            </a:r>
            <a:r>
              <a:rPr kumimoji="1" lang="ja-JP" altLang="en-US" sz="1200" b="1" dirty="0"/>
              <a:t>リザルト画面２</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281120" cy="276999"/>
          </a:xfrm>
          <a:prstGeom prst="rect">
            <a:avLst/>
          </a:prstGeom>
          <a:noFill/>
        </p:spPr>
        <p:txBody>
          <a:bodyPr wrap="none" rtlCol="0">
            <a:spAutoFit/>
          </a:bodyPr>
          <a:lstStyle/>
          <a:p>
            <a:r>
              <a:rPr kumimoji="1" lang="en-US" altLang="ja-JP" sz="1200" b="1" dirty="0"/>
              <a:t>01</a:t>
            </a:r>
            <a:r>
              <a:rPr kumimoji="1" lang="ja-JP" altLang="en-US" sz="1200" b="1" dirty="0"/>
              <a:t>．獲得経験値</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980029" cy="246221"/>
          </a:xfrm>
          <a:prstGeom prst="rect">
            <a:avLst/>
          </a:prstGeom>
          <a:noFill/>
        </p:spPr>
        <p:txBody>
          <a:bodyPr wrap="none" rtlCol="0">
            <a:spAutoFit/>
          </a:bodyPr>
          <a:lstStyle/>
          <a:p>
            <a:r>
              <a:rPr kumimoji="1" lang="ja-JP" altLang="en-US" sz="1000" dirty="0"/>
              <a:t>前述の獲得経験値を表示する。</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819455" cy="276999"/>
          </a:xfrm>
          <a:prstGeom prst="rect">
            <a:avLst/>
          </a:prstGeom>
          <a:noFill/>
        </p:spPr>
        <p:txBody>
          <a:bodyPr wrap="none" rtlCol="0">
            <a:spAutoFit/>
          </a:bodyPr>
          <a:lstStyle/>
          <a:p>
            <a:r>
              <a:rPr kumimoji="1" lang="en-US" altLang="ja-JP" sz="1200" b="1" dirty="0"/>
              <a:t>02</a:t>
            </a:r>
            <a:r>
              <a:rPr kumimoji="1" lang="ja-JP" altLang="en-US" sz="1200" b="1" dirty="0"/>
              <a:t>．矢印</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3647152" cy="400110"/>
          </a:xfrm>
          <a:prstGeom prst="rect">
            <a:avLst/>
          </a:prstGeom>
          <a:noFill/>
        </p:spPr>
        <p:txBody>
          <a:bodyPr wrap="none" rtlCol="0">
            <a:spAutoFit/>
          </a:bodyPr>
          <a:lstStyle/>
          <a:p>
            <a:r>
              <a:rPr kumimoji="1" lang="ja-JP" altLang="en-US" sz="1000" dirty="0"/>
              <a:t>獲得経験値がランクの経験値バーに入りますよという矢印。</a:t>
            </a:r>
            <a:endParaRPr kumimoji="1" lang="en-US" altLang="ja-JP" sz="1000" dirty="0"/>
          </a:p>
          <a:p>
            <a:r>
              <a:rPr kumimoji="1" lang="ja-JP" altLang="en-US" sz="1000" dirty="0"/>
              <a:t>後述の演出後、消えるか暗転する。</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3125132"/>
            <a:ext cx="1335622"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402131"/>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307537"/>
            <a:ext cx="1896673" cy="276999"/>
          </a:xfrm>
          <a:prstGeom prst="rect">
            <a:avLst/>
          </a:prstGeom>
          <a:noFill/>
        </p:spPr>
        <p:txBody>
          <a:bodyPr wrap="none" rtlCol="0">
            <a:spAutoFit/>
          </a:bodyPr>
          <a:lstStyle/>
          <a:p>
            <a:r>
              <a:rPr kumimoji="1" lang="en-US" altLang="ja-JP" sz="1200" b="1" dirty="0"/>
              <a:t>03</a:t>
            </a:r>
            <a:r>
              <a:rPr kumimoji="1" lang="ja-JP" altLang="en-US" sz="1200" b="1" dirty="0"/>
              <a:t>．ランク・経験値情報</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584536"/>
            <a:ext cx="3903633" cy="400110"/>
          </a:xfrm>
          <a:prstGeom prst="rect">
            <a:avLst/>
          </a:prstGeom>
          <a:noFill/>
        </p:spPr>
        <p:txBody>
          <a:bodyPr wrap="none" rtlCol="0">
            <a:spAutoFit/>
          </a:bodyPr>
          <a:lstStyle/>
          <a:p>
            <a:r>
              <a:rPr kumimoji="1" lang="ja-JP" altLang="en-US" sz="1000" dirty="0"/>
              <a:t>プレイヤーランクと現在の経験値バーと数値、次の経験値までの</a:t>
            </a:r>
            <a:endParaRPr kumimoji="1" lang="en-US" altLang="ja-JP" sz="1000" dirty="0"/>
          </a:p>
          <a:p>
            <a:r>
              <a:rPr kumimoji="1" lang="ja-JP" altLang="en-US" sz="1000" dirty="0"/>
              <a:t>数値が表示されている。</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獲得経験値→ランク・経験値情報</a:t>
            </a:r>
            <a:endParaRPr kumimoji="1" lang="en-US" altLang="ja-JP" sz="1050" dirty="0">
              <a:solidFill>
                <a:schemeClr val="tx1"/>
              </a:solidFill>
            </a:endParaRPr>
          </a:p>
          <a:p>
            <a:r>
              <a:rPr kumimoji="1" lang="ja-JP" altLang="en-US" sz="1050" dirty="0">
                <a:solidFill>
                  <a:schemeClr val="tx1"/>
                </a:solidFill>
              </a:rPr>
              <a:t>という順番で表示する。</a:t>
            </a:r>
            <a:endParaRPr kumimoji="1" lang="en-US" altLang="ja-JP" sz="1050" dirty="0">
              <a:solidFill>
                <a:schemeClr val="tx1"/>
              </a:solidFill>
            </a:endParaRPr>
          </a:p>
          <a:p>
            <a:r>
              <a:rPr kumimoji="1" lang="ja-JP" altLang="en-US" sz="1050" dirty="0">
                <a:solidFill>
                  <a:schemeClr val="tx1"/>
                </a:solidFill>
              </a:rPr>
              <a:t>その後、獲得経験値の数字が減り、</a:t>
            </a:r>
            <a:endParaRPr kumimoji="1" lang="en-US" altLang="ja-JP" sz="1050" dirty="0">
              <a:solidFill>
                <a:schemeClr val="tx1"/>
              </a:solidFill>
            </a:endParaRPr>
          </a:p>
          <a:p>
            <a:r>
              <a:rPr kumimoji="1" lang="ja-JP" altLang="en-US" sz="1050" dirty="0">
                <a:solidFill>
                  <a:schemeClr val="tx1"/>
                </a:solidFill>
              </a:rPr>
              <a:t>経験値バーが伸びるという演出が起こる。</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Tree>
    <p:extLst>
      <p:ext uri="{BB962C8B-B14F-4D97-AF65-F5344CB8AC3E}">
        <p14:creationId xmlns:p14="http://schemas.microsoft.com/office/powerpoint/2010/main" val="3507463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FDE6C87-B3F1-4781-BE04-EE78E5A93D59}"/>
              </a:ext>
            </a:extLst>
          </p:cNvPr>
          <p:cNvPicPr>
            <a:picLocks noChangeAspect="1"/>
          </p:cNvPicPr>
          <p:nvPr/>
        </p:nvPicPr>
        <p:blipFill>
          <a:blip r:embed="rId2"/>
          <a:stretch>
            <a:fillRect/>
          </a:stretch>
        </p:blipFill>
        <p:spPr>
          <a:xfrm>
            <a:off x="305859" y="815392"/>
            <a:ext cx="3608787" cy="382750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17</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143536" cy="276999"/>
          </a:xfrm>
          <a:prstGeom prst="rect">
            <a:avLst/>
          </a:prstGeom>
          <a:noFill/>
        </p:spPr>
        <p:txBody>
          <a:bodyPr wrap="none" rtlCol="0">
            <a:spAutoFit/>
          </a:bodyPr>
          <a:lstStyle/>
          <a:p>
            <a:r>
              <a:rPr kumimoji="1" lang="ja-JP" altLang="en-US" sz="1200" b="1"/>
              <a:t>○</a:t>
            </a:r>
            <a:r>
              <a:rPr kumimoji="1" lang="en-US" altLang="ja-JP" sz="1200" b="1"/>
              <a:t>RE120a</a:t>
            </a:r>
            <a:r>
              <a:rPr kumimoji="1" lang="en-US" altLang="ja-JP" sz="1200" b="1" dirty="0"/>
              <a:t>.</a:t>
            </a:r>
            <a:r>
              <a:rPr kumimoji="1" lang="ja-JP" altLang="en-US" sz="1200" b="1" dirty="0"/>
              <a:t>ランクアップ演出</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．ランクアップ演出</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3005951" cy="400110"/>
          </a:xfrm>
          <a:prstGeom prst="rect">
            <a:avLst/>
          </a:prstGeom>
          <a:noFill/>
        </p:spPr>
        <p:txBody>
          <a:bodyPr wrap="none" rtlCol="0">
            <a:spAutoFit/>
          </a:bodyPr>
          <a:lstStyle/>
          <a:p>
            <a:r>
              <a:rPr kumimoji="1" lang="ja-JP" altLang="en-US" sz="1000" dirty="0"/>
              <a:t>経験値以降の演出の際、経験値が溜まり切ると本</a:t>
            </a:r>
            <a:endParaRPr kumimoji="1" lang="en-US" altLang="ja-JP" sz="1000" dirty="0"/>
          </a:p>
          <a:p>
            <a:r>
              <a:rPr kumimoji="1" lang="ja-JP" altLang="en-US" sz="1000" dirty="0"/>
              <a:t>演出が行われる。</a:t>
            </a:r>
            <a:endParaRPr kumimoji="1" lang="en-US" altLang="ja-JP" sz="1000" dirty="0"/>
          </a:p>
        </p:txBody>
      </p:sp>
      <p:sp>
        <p:nvSpPr>
          <p:cNvPr id="17" name="四角形: 角を丸くする 16">
            <a:extLst>
              <a:ext uri="{FF2B5EF4-FFF2-40B4-BE49-F238E27FC236}">
                <a16:creationId xmlns:a16="http://schemas.microsoft.com/office/drawing/2014/main" id="{8B71CF71-F2F3-41BB-910A-135182C4465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経験値が全部以降終わるまでは本画面と前の画面を繰り返す。</a:t>
            </a:r>
            <a:endParaRPr kumimoji="1" lang="en-US" altLang="ja-JP" sz="1050" dirty="0">
              <a:solidFill>
                <a:schemeClr val="tx1"/>
              </a:solidFill>
            </a:endParaRPr>
          </a:p>
          <a:p>
            <a:r>
              <a:rPr kumimoji="1" lang="ja-JP" altLang="en-US" sz="1050" dirty="0">
                <a:solidFill>
                  <a:schemeClr val="tx1"/>
                </a:solidFill>
              </a:rPr>
              <a:t>終了したら次の画面へ遷移。</a:t>
            </a:r>
            <a:endParaRPr kumimoji="1" lang="en-US" altLang="ja-JP" sz="1050" dirty="0">
              <a:solidFill>
                <a:schemeClr val="tx1"/>
              </a:solidFill>
            </a:endParaRPr>
          </a:p>
        </p:txBody>
      </p:sp>
    </p:spTree>
    <p:extLst>
      <p:ext uri="{BB962C8B-B14F-4D97-AF65-F5344CB8AC3E}">
        <p14:creationId xmlns:p14="http://schemas.microsoft.com/office/powerpoint/2010/main" val="2542788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A9860DA2-5828-408F-BB0C-219495E57081}"/>
              </a:ext>
            </a:extLst>
          </p:cNvPr>
          <p:cNvPicPr>
            <a:picLocks noChangeAspect="1"/>
          </p:cNvPicPr>
          <p:nvPr/>
        </p:nvPicPr>
        <p:blipFill>
          <a:blip r:embed="rId2"/>
          <a:stretch>
            <a:fillRect/>
          </a:stretch>
        </p:blipFill>
        <p:spPr>
          <a:xfrm>
            <a:off x="305860" y="809883"/>
            <a:ext cx="3592686" cy="382750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18</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143536" cy="276999"/>
          </a:xfrm>
          <a:prstGeom prst="rect">
            <a:avLst/>
          </a:prstGeom>
          <a:noFill/>
        </p:spPr>
        <p:txBody>
          <a:bodyPr wrap="none" rtlCol="0">
            <a:spAutoFit/>
          </a:bodyPr>
          <a:lstStyle/>
          <a:p>
            <a:r>
              <a:rPr kumimoji="1" lang="ja-JP" altLang="en-US" sz="1200" b="1"/>
              <a:t>○</a:t>
            </a:r>
            <a:r>
              <a:rPr kumimoji="1" lang="en-US" altLang="ja-JP" sz="1200" b="1"/>
              <a:t>RE120b</a:t>
            </a:r>
            <a:r>
              <a:rPr kumimoji="1" lang="en-US" altLang="ja-JP" sz="1200" b="1" dirty="0"/>
              <a:t>.</a:t>
            </a:r>
            <a:r>
              <a:rPr kumimoji="1" lang="ja-JP" altLang="en-US" sz="1200" b="1" dirty="0"/>
              <a:t>ランクアップ結果</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．ウィンドウ見出し</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7" name="四角形: 角を丸くする 16">
            <a:extLst>
              <a:ext uri="{FF2B5EF4-FFF2-40B4-BE49-F238E27FC236}">
                <a16:creationId xmlns:a16="http://schemas.microsoft.com/office/drawing/2014/main" id="{8B71CF71-F2F3-41BB-910A-135182C4465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経験値が全部以降終わるまでは本画面と前の画面を繰り返す。</a:t>
            </a:r>
            <a:endParaRPr kumimoji="1" lang="en-US" altLang="ja-JP" sz="1050" dirty="0">
              <a:solidFill>
                <a:schemeClr val="tx1"/>
              </a:solidFill>
            </a:endParaRPr>
          </a:p>
          <a:p>
            <a:r>
              <a:rPr kumimoji="1" lang="ja-JP" altLang="en-US" sz="1050" dirty="0">
                <a:solidFill>
                  <a:schemeClr val="tx1"/>
                </a:solidFill>
              </a:rPr>
              <a:t>終了したら次の画面へ遷移。</a:t>
            </a:r>
            <a:endParaRPr kumimoji="1" lang="en-US" altLang="ja-JP" sz="1050" dirty="0">
              <a:solidFill>
                <a:schemeClr val="tx1"/>
              </a:solidFill>
            </a:endParaRPr>
          </a:p>
        </p:txBody>
      </p:sp>
      <p:sp>
        <p:nvSpPr>
          <p:cNvPr id="11" name="テキスト ボックス 10">
            <a:extLst>
              <a:ext uri="{FF2B5EF4-FFF2-40B4-BE49-F238E27FC236}">
                <a16:creationId xmlns:a16="http://schemas.microsoft.com/office/drawing/2014/main" id="{15552F49-DC00-4897-A25E-BF27F78D8C5D}"/>
              </a:ext>
            </a:extLst>
          </p:cNvPr>
          <p:cNvSpPr txBox="1"/>
          <p:nvPr/>
        </p:nvSpPr>
        <p:spPr>
          <a:xfrm>
            <a:off x="4024310" y="1647235"/>
            <a:ext cx="1435008" cy="276999"/>
          </a:xfrm>
          <a:prstGeom prst="rect">
            <a:avLst/>
          </a:prstGeom>
          <a:noFill/>
        </p:spPr>
        <p:txBody>
          <a:bodyPr wrap="none" rtlCol="0">
            <a:spAutoFit/>
          </a:bodyPr>
          <a:lstStyle/>
          <a:p>
            <a:r>
              <a:rPr kumimoji="1" lang="en-US" altLang="ja-JP" sz="1200" b="1" dirty="0"/>
              <a:t>02</a:t>
            </a:r>
            <a:r>
              <a:rPr kumimoji="1" lang="ja-JP" altLang="en-US" sz="1200" b="1" dirty="0"/>
              <a:t>．本文テキスト</a:t>
            </a:r>
            <a:endParaRPr kumimoji="1" lang="ja-JP" altLang="en-US" sz="1400" b="1" dirty="0"/>
          </a:p>
        </p:txBody>
      </p:sp>
      <p:sp>
        <p:nvSpPr>
          <p:cNvPr id="12" name="テキスト ボックス 11">
            <a:extLst>
              <a:ext uri="{FF2B5EF4-FFF2-40B4-BE49-F238E27FC236}">
                <a16:creationId xmlns:a16="http://schemas.microsoft.com/office/drawing/2014/main" id="{DFB7C381-263B-4F1D-B236-520D9861D9D7}"/>
              </a:ext>
            </a:extLst>
          </p:cNvPr>
          <p:cNvSpPr txBox="1"/>
          <p:nvPr/>
        </p:nvSpPr>
        <p:spPr>
          <a:xfrm>
            <a:off x="4205475" y="1924234"/>
            <a:ext cx="3775393" cy="400110"/>
          </a:xfrm>
          <a:prstGeom prst="rect">
            <a:avLst/>
          </a:prstGeom>
          <a:noFill/>
        </p:spPr>
        <p:txBody>
          <a:bodyPr wrap="none" rtlCol="0">
            <a:spAutoFit/>
          </a:bodyPr>
          <a:lstStyle/>
          <a:p>
            <a:r>
              <a:rPr kumimoji="1" lang="ja-JP" altLang="en-US" sz="1000" dirty="0"/>
              <a:t>ランクが上がったこと、何ランクから何ランクに上がったかの</a:t>
            </a:r>
            <a:endParaRPr kumimoji="1" lang="en-US" altLang="ja-JP" sz="1000" dirty="0"/>
          </a:p>
          <a:p>
            <a:r>
              <a:rPr kumimoji="1" lang="ja-JP" altLang="en-US" sz="1000" dirty="0"/>
              <a:t>表記をテキストで行う。</a:t>
            </a:r>
            <a:endParaRPr kumimoji="1" lang="en-US" altLang="ja-JP" sz="1000" dirty="0"/>
          </a:p>
        </p:txBody>
      </p:sp>
      <p:sp>
        <p:nvSpPr>
          <p:cNvPr id="13" name="テキスト ボックス 12">
            <a:extLst>
              <a:ext uri="{FF2B5EF4-FFF2-40B4-BE49-F238E27FC236}">
                <a16:creationId xmlns:a16="http://schemas.microsoft.com/office/drawing/2014/main" id="{53609B1D-4A1E-4AB4-868A-12AEE18FA87E}"/>
              </a:ext>
            </a:extLst>
          </p:cNvPr>
          <p:cNvSpPr txBox="1"/>
          <p:nvPr/>
        </p:nvSpPr>
        <p:spPr>
          <a:xfrm>
            <a:off x="4024310" y="3423490"/>
            <a:ext cx="1199367"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OK</a:t>
            </a:r>
            <a:r>
              <a:rPr kumimoji="1" lang="ja-JP" altLang="en-US" sz="1200" b="1" dirty="0"/>
              <a:t>ボタン</a:t>
            </a:r>
            <a:endParaRPr kumimoji="1" lang="ja-JP" altLang="en-US" sz="1400" b="1" dirty="0"/>
          </a:p>
        </p:txBody>
      </p:sp>
      <p:sp>
        <p:nvSpPr>
          <p:cNvPr id="14" name="テキスト ボックス 13">
            <a:extLst>
              <a:ext uri="{FF2B5EF4-FFF2-40B4-BE49-F238E27FC236}">
                <a16:creationId xmlns:a16="http://schemas.microsoft.com/office/drawing/2014/main" id="{E709A523-A1EE-46D1-82C9-8314C0A41241}"/>
              </a:ext>
            </a:extLst>
          </p:cNvPr>
          <p:cNvSpPr txBox="1"/>
          <p:nvPr/>
        </p:nvSpPr>
        <p:spPr>
          <a:xfrm>
            <a:off x="4205475" y="3700489"/>
            <a:ext cx="1595309" cy="246221"/>
          </a:xfrm>
          <a:prstGeom prst="rect">
            <a:avLst/>
          </a:prstGeom>
          <a:noFill/>
        </p:spPr>
        <p:txBody>
          <a:bodyPr wrap="none" rtlCol="0">
            <a:spAutoFit/>
          </a:bodyPr>
          <a:lstStyle/>
          <a:p>
            <a:r>
              <a:rPr kumimoji="1" lang="ja-JP" altLang="en-US" sz="1000" dirty="0"/>
              <a:t>次の表示に進むボタン。</a:t>
            </a:r>
            <a:endParaRPr kumimoji="1" lang="en-US" altLang="ja-JP" sz="1000" dirty="0"/>
          </a:p>
        </p:txBody>
      </p:sp>
      <p:sp>
        <p:nvSpPr>
          <p:cNvPr id="15" name="テキスト ボックス 14">
            <a:extLst>
              <a:ext uri="{FF2B5EF4-FFF2-40B4-BE49-F238E27FC236}">
                <a16:creationId xmlns:a16="http://schemas.microsoft.com/office/drawing/2014/main" id="{3B941D88-9F79-409C-9F54-E76A3C3EFE2C}"/>
              </a:ext>
            </a:extLst>
          </p:cNvPr>
          <p:cNvSpPr txBox="1"/>
          <p:nvPr/>
        </p:nvSpPr>
        <p:spPr>
          <a:xfrm>
            <a:off x="4024310" y="2461541"/>
            <a:ext cx="1896673" cy="276999"/>
          </a:xfrm>
          <a:prstGeom prst="rect">
            <a:avLst/>
          </a:prstGeom>
          <a:noFill/>
        </p:spPr>
        <p:txBody>
          <a:bodyPr wrap="none" rtlCol="0">
            <a:spAutoFit/>
          </a:bodyPr>
          <a:lstStyle/>
          <a:p>
            <a:r>
              <a:rPr kumimoji="1" lang="en-US" altLang="ja-JP" sz="1200" b="1" dirty="0"/>
              <a:t>03</a:t>
            </a:r>
            <a:r>
              <a:rPr kumimoji="1" lang="ja-JP" altLang="en-US" sz="1200" b="1" dirty="0"/>
              <a:t>．ランク・経験値情報</a:t>
            </a:r>
            <a:endParaRPr kumimoji="1" lang="ja-JP" altLang="en-US" sz="1400" b="1" dirty="0"/>
          </a:p>
        </p:txBody>
      </p:sp>
      <p:sp>
        <p:nvSpPr>
          <p:cNvPr id="16" name="テキスト ボックス 15">
            <a:extLst>
              <a:ext uri="{FF2B5EF4-FFF2-40B4-BE49-F238E27FC236}">
                <a16:creationId xmlns:a16="http://schemas.microsoft.com/office/drawing/2014/main" id="{9279712F-40A1-411B-9F99-38EFE4D35AE8}"/>
              </a:ext>
            </a:extLst>
          </p:cNvPr>
          <p:cNvSpPr txBox="1"/>
          <p:nvPr/>
        </p:nvSpPr>
        <p:spPr>
          <a:xfrm>
            <a:off x="4205475" y="2738540"/>
            <a:ext cx="2236510" cy="553998"/>
          </a:xfrm>
          <a:prstGeom prst="rect">
            <a:avLst/>
          </a:prstGeom>
          <a:noFill/>
        </p:spPr>
        <p:txBody>
          <a:bodyPr wrap="none" rtlCol="0">
            <a:spAutoFit/>
          </a:bodyPr>
          <a:lstStyle/>
          <a:p>
            <a:r>
              <a:rPr kumimoji="1" lang="ja-JP" altLang="en-US" sz="1000" dirty="0"/>
              <a:t>変化があった内容を１行ずつ記述。</a:t>
            </a:r>
            <a:endParaRPr kumimoji="1" lang="en-US" altLang="ja-JP" sz="1000" dirty="0"/>
          </a:p>
          <a:p>
            <a:r>
              <a:rPr kumimoji="1" lang="ja-JP" altLang="en-US" sz="1000" dirty="0"/>
              <a:t>最大</a:t>
            </a:r>
            <a:r>
              <a:rPr kumimoji="1" lang="en-US" altLang="ja-JP" sz="1000" dirty="0"/>
              <a:t>4</a:t>
            </a:r>
            <a:r>
              <a:rPr kumimoji="1" lang="ja-JP" altLang="en-US" sz="1000" dirty="0"/>
              <a:t>行想定。</a:t>
            </a:r>
            <a:endParaRPr kumimoji="1" lang="en-US" altLang="ja-JP" sz="1000" dirty="0"/>
          </a:p>
          <a:p>
            <a:r>
              <a:rPr kumimoji="1" lang="ja-JP" altLang="en-US" sz="1000" dirty="0"/>
              <a:t>ウィンドウの長さはできれば可変。</a:t>
            </a:r>
            <a:endParaRPr kumimoji="1" lang="en-US" altLang="ja-JP" sz="1000" dirty="0"/>
          </a:p>
        </p:txBody>
      </p:sp>
      <p:sp>
        <p:nvSpPr>
          <p:cNvPr id="18" name="四角形: 角を丸くする 17">
            <a:extLst>
              <a:ext uri="{FF2B5EF4-FFF2-40B4-BE49-F238E27FC236}">
                <a16:creationId xmlns:a16="http://schemas.microsoft.com/office/drawing/2014/main" id="{96F62F09-C335-4566-9788-F402A97C7FFD}"/>
              </a:ext>
            </a:extLst>
          </p:cNvPr>
          <p:cNvSpPr/>
          <p:nvPr/>
        </p:nvSpPr>
        <p:spPr>
          <a:xfrm>
            <a:off x="4205475" y="4052055"/>
            <a:ext cx="3293706" cy="1050298"/>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050" dirty="0">
                <a:solidFill>
                  <a:schemeClr val="tx1"/>
                </a:solidFill>
              </a:rPr>
              <a:t>Redmine#103</a:t>
            </a:r>
          </a:p>
          <a:p>
            <a:endParaRPr kumimoji="1" lang="en-US" altLang="ja-JP" sz="1050" dirty="0">
              <a:solidFill>
                <a:schemeClr val="tx1"/>
              </a:solidFill>
            </a:endParaRPr>
          </a:p>
          <a:p>
            <a:r>
              <a:rPr kumimoji="1" lang="ja-JP" altLang="en-US" sz="1050" dirty="0">
                <a:solidFill>
                  <a:schemeClr val="tx1"/>
                </a:solidFill>
              </a:rPr>
              <a:t>プレイヤーランクが上がったときに毎回（ほぼ）決まったものを渡そうと考えているため、ここでの配布とします。</a:t>
            </a:r>
            <a:endParaRPr kumimoji="1" lang="en-US" altLang="ja-JP" sz="1050" dirty="0">
              <a:solidFill>
                <a:schemeClr val="tx1"/>
              </a:solidFill>
            </a:endParaRPr>
          </a:p>
        </p:txBody>
      </p:sp>
    </p:spTree>
    <p:extLst>
      <p:ext uri="{BB962C8B-B14F-4D97-AF65-F5344CB8AC3E}">
        <p14:creationId xmlns:p14="http://schemas.microsoft.com/office/powerpoint/2010/main" val="23576791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図 20" descr="電子機器, ブルー が含まれている画像&#10;&#10;自動的に生成された説明">
            <a:extLst>
              <a:ext uri="{FF2B5EF4-FFF2-40B4-BE49-F238E27FC236}">
                <a16:creationId xmlns:a16="http://schemas.microsoft.com/office/drawing/2014/main" id="{4E02DF4F-74EC-4700-AC0E-55E6192BC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785" y="879662"/>
            <a:ext cx="2010155" cy="356805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19</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978701" cy="276999"/>
          </a:xfrm>
          <a:prstGeom prst="rect">
            <a:avLst/>
          </a:prstGeom>
          <a:noFill/>
        </p:spPr>
        <p:txBody>
          <a:bodyPr wrap="none" rtlCol="0">
            <a:spAutoFit/>
          </a:bodyPr>
          <a:lstStyle/>
          <a:p>
            <a:r>
              <a:rPr kumimoji="1" lang="ja-JP" altLang="en-US" sz="1200" b="1"/>
              <a:t>○</a:t>
            </a:r>
            <a:r>
              <a:rPr kumimoji="1" lang="en-US" altLang="ja-JP" sz="1200" b="1"/>
              <a:t>RE130.</a:t>
            </a:r>
            <a:r>
              <a:rPr kumimoji="1" lang="ja-JP" altLang="en-US" sz="1200" b="1" dirty="0"/>
              <a:t>リザルト画面３</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修正）</a:t>
            </a:r>
            <a:endParaRPr kumimoji="1" lang="en-US" altLang="ja-JP" sz="10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．獲得報酬タイトル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851789" cy="246221"/>
          </a:xfrm>
          <a:prstGeom prst="rect">
            <a:avLst/>
          </a:prstGeom>
          <a:noFill/>
        </p:spPr>
        <p:txBody>
          <a:bodyPr wrap="none" rtlCol="0">
            <a:spAutoFit/>
          </a:bodyPr>
          <a:lstStyle/>
          <a:p>
            <a:r>
              <a:rPr kumimoji="1" lang="ja-JP" altLang="en-US" sz="1000" dirty="0"/>
              <a:t>獲得報酬としてのタイトル。</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1742785" cy="276999"/>
          </a:xfrm>
          <a:prstGeom prst="rect">
            <a:avLst/>
          </a:prstGeom>
          <a:noFill/>
        </p:spPr>
        <p:txBody>
          <a:bodyPr wrap="none" rtlCol="0">
            <a:spAutoFit/>
          </a:bodyPr>
          <a:lstStyle/>
          <a:p>
            <a:r>
              <a:rPr kumimoji="1" lang="en-US" altLang="ja-JP" sz="1200" b="1" dirty="0"/>
              <a:t>02</a:t>
            </a:r>
            <a:r>
              <a:rPr kumimoji="1" lang="ja-JP" altLang="en-US" sz="1200" b="1" dirty="0"/>
              <a:t>．獲得ゴールド表示</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723549" cy="246221"/>
          </a:xfrm>
          <a:prstGeom prst="rect">
            <a:avLst/>
          </a:prstGeom>
          <a:noFill/>
        </p:spPr>
        <p:txBody>
          <a:bodyPr wrap="none" rtlCol="0">
            <a:spAutoFit/>
          </a:bodyPr>
          <a:lstStyle/>
          <a:p>
            <a:r>
              <a:rPr kumimoji="1" lang="ja-JP" altLang="en-US" sz="1000" dirty="0"/>
              <a:t>獲得したゴールドを表示。</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669"/>
            <a:ext cx="2832827" cy="276999"/>
          </a:xfrm>
          <a:prstGeom prst="rect">
            <a:avLst/>
          </a:prstGeom>
          <a:noFill/>
        </p:spPr>
        <p:txBody>
          <a:bodyPr wrap="none" rtlCol="0">
            <a:spAutoFit/>
          </a:bodyPr>
          <a:lstStyle/>
          <a:p>
            <a:r>
              <a:rPr kumimoji="1" lang="en-US" altLang="ja-JP" sz="1200" b="1" dirty="0"/>
              <a:t>04</a:t>
            </a:r>
            <a:r>
              <a:rPr kumimoji="1" lang="ja-JP" altLang="en-US" sz="1200" b="1" dirty="0"/>
              <a:t>．獲得アイコン表示</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668"/>
            <a:ext cx="4031873" cy="553998"/>
          </a:xfrm>
          <a:prstGeom prst="rect">
            <a:avLst/>
          </a:prstGeom>
          <a:noFill/>
        </p:spPr>
        <p:txBody>
          <a:bodyPr wrap="none" rtlCol="0">
            <a:spAutoFit/>
          </a:bodyPr>
          <a:lstStyle/>
          <a:p>
            <a:r>
              <a:rPr kumimoji="1" lang="ja-JP" altLang="en-US" sz="1000" dirty="0"/>
              <a:t>バトルでドロップしたアイテムのアイコンを表示する。</a:t>
            </a:r>
            <a:endParaRPr kumimoji="1" lang="en-US" altLang="ja-JP" sz="1000" dirty="0"/>
          </a:p>
          <a:p>
            <a:r>
              <a:rPr kumimoji="1" lang="ja-JP" altLang="en-US" sz="1000" dirty="0"/>
              <a:t>新しいアイテムを獲得した際は</a:t>
            </a:r>
            <a:r>
              <a:rPr kumimoji="1" lang="en-US" altLang="ja-JP" sz="1000" dirty="0"/>
              <a:t>NEW</a:t>
            </a:r>
            <a:r>
              <a:rPr kumimoji="1" lang="ja-JP" altLang="en-US" sz="1000" dirty="0"/>
              <a:t>マークを表示する。</a:t>
            </a:r>
            <a:endParaRPr kumimoji="1" lang="en-US" altLang="ja-JP" sz="1000" dirty="0"/>
          </a:p>
          <a:p>
            <a:r>
              <a:rPr kumimoji="1" lang="en-US" altLang="ja-JP" sz="1000" dirty="0"/>
              <a:t>※</a:t>
            </a:r>
            <a:r>
              <a:rPr kumimoji="1" lang="ja-JP" altLang="en-US" sz="1000" dirty="0"/>
              <a:t>２倍チャンス発動中は各アイコンにピカピカ光る枠を表示する。</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2204450" cy="276999"/>
          </a:xfrm>
          <a:prstGeom prst="rect">
            <a:avLst/>
          </a:prstGeom>
          <a:noFill/>
        </p:spPr>
        <p:txBody>
          <a:bodyPr wrap="none" rtlCol="0">
            <a:spAutoFit/>
          </a:bodyPr>
          <a:lstStyle/>
          <a:p>
            <a:r>
              <a:rPr kumimoji="1" lang="en-US" altLang="ja-JP" sz="1200" b="1" dirty="0"/>
              <a:t>03</a:t>
            </a:r>
            <a:r>
              <a:rPr kumimoji="1" lang="ja-JP" altLang="en-US" sz="1200" b="1" dirty="0"/>
              <a:t>．獲得怪獣エネルギー表示</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2108269" cy="246221"/>
          </a:xfrm>
          <a:prstGeom prst="rect">
            <a:avLst/>
          </a:prstGeom>
          <a:noFill/>
        </p:spPr>
        <p:txBody>
          <a:bodyPr wrap="none" rtlCol="0">
            <a:spAutoFit/>
          </a:bodyPr>
          <a:lstStyle/>
          <a:p>
            <a:r>
              <a:rPr kumimoji="1" lang="ja-JP" altLang="en-US" sz="1000" dirty="0"/>
              <a:t>獲得した怪獣エネルギーを表示。</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獲得ゴールド→獲得怪獣エネルギー→アイテムという順番で表示する。</a:t>
            </a:r>
            <a:endParaRPr kumimoji="1" lang="en-US" altLang="ja-JP" sz="1050" dirty="0">
              <a:solidFill>
                <a:schemeClr val="tx1"/>
              </a:solidFill>
            </a:endParaRPr>
          </a:p>
          <a:p>
            <a:r>
              <a:rPr kumimoji="1" lang="ja-JP" altLang="en-US" sz="1050" dirty="0">
                <a:solidFill>
                  <a:schemeClr val="tx1"/>
                </a:solidFill>
              </a:rPr>
              <a:t>アイテムは左上から順に</a:t>
            </a:r>
            <a:r>
              <a:rPr kumimoji="1" lang="en-US" altLang="ja-JP" sz="1050" dirty="0">
                <a:solidFill>
                  <a:schemeClr val="tx1"/>
                </a:solidFill>
              </a:rPr>
              <a:t>1</a:t>
            </a:r>
            <a:r>
              <a:rPr kumimoji="1" lang="ja-JP" altLang="en-US" sz="1050" dirty="0">
                <a:solidFill>
                  <a:schemeClr val="tx1"/>
                </a:solidFill>
              </a:rPr>
              <a:t>つずつ表示。</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
        <p:nvSpPr>
          <p:cNvPr id="17" name="テキスト ボックス 16">
            <a:extLst>
              <a:ext uri="{FF2B5EF4-FFF2-40B4-BE49-F238E27FC236}">
                <a16:creationId xmlns:a16="http://schemas.microsoft.com/office/drawing/2014/main" id="{B0B80728-8FFB-4273-9885-094A30F686D8}"/>
              </a:ext>
            </a:extLst>
          </p:cNvPr>
          <p:cNvSpPr txBox="1"/>
          <p:nvPr/>
        </p:nvSpPr>
        <p:spPr>
          <a:xfrm>
            <a:off x="4024310" y="3786165"/>
            <a:ext cx="1588897" cy="276999"/>
          </a:xfrm>
          <a:prstGeom prst="rect">
            <a:avLst/>
          </a:prstGeom>
          <a:noFill/>
        </p:spPr>
        <p:txBody>
          <a:bodyPr wrap="none" rtlCol="0">
            <a:spAutoFit/>
          </a:bodyPr>
          <a:lstStyle/>
          <a:p>
            <a:r>
              <a:rPr kumimoji="1" lang="en-US" altLang="ja-JP" sz="1200" b="1" dirty="0"/>
              <a:t>05</a:t>
            </a:r>
            <a:r>
              <a:rPr kumimoji="1" lang="ja-JP" altLang="en-US" sz="1200" b="1" dirty="0"/>
              <a:t>．スクロールバー</a:t>
            </a:r>
            <a:endParaRPr kumimoji="1" lang="ja-JP" altLang="en-US" sz="1400" b="1" dirty="0"/>
          </a:p>
        </p:txBody>
      </p:sp>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4063164"/>
            <a:ext cx="3390672" cy="246221"/>
          </a:xfrm>
          <a:prstGeom prst="rect">
            <a:avLst/>
          </a:prstGeom>
          <a:noFill/>
        </p:spPr>
        <p:txBody>
          <a:bodyPr wrap="none" rtlCol="0">
            <a:spAutoFit/>
          </a:bodyPr>
          <a:lstStyle/>
          <a:p>
            <a:r>
              <a:rPr kumimoji="1" lang="ja-JP" altLang="en-US" sz="1000" dirty="0"/>
              <a:t>アイテムが多く、スクロールが必要なときは表示する。</a:t>
            </a:r>
            <a:endParaRPr kumimoji="1" lang="en-US" altLang="ja-JP" sz="1000" dirty="0"/>
          </a:p>
        </p:txBody>
      </p:sp>
      <p:cxnSp>
        <p:nvCxnSpPr>
          <p:cNvPr id="22" name="直線コネクタ 21">
            <a:extLst>
              <a:ext uri="{FF2B5EF4-FFF2-40B4-BE49-F238E27FC236}">
                <a16:creationId xmlns:a16="http://schemas.microsoft.com/office/drawing/2014/main" id="{0C4F9072-19FA-41B4-8DCA-DCF4A12DD8E1}"/>
              </a:ext>
            </a:extLst>
          </p:cNvPr>
          <p:cNvCxnSpPr>
            <a:cxnSpLocks/>
            <a:endCxn id="23" idx="1"/>
          </p:cNvCxnSpPr>
          <p:nvPr/>
        </p:nvCxnSpPr>
        <p:spPr>
          <a:xfrm flipV="1">
            <a:off x="976544" y="1108511"/>
            <a:ext cx="1477505" cy="18665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879A2213-8B6B-45F2-857F-870C8BF26D59}"/>
              </a:ext>
            </a:extLst>
          </p:cNvPr>
          <p:cNvSpPr txBox="1"/>
          <p:nvPr/>
        </p:nvSpPr>
        <p:spPr>
          <a:xfrm>
            <a:off x="2454049" y="1008483"/>
            <a:ext cx="1027845" cy="200055"/>
          </a:xfrm>
          <a:prstGeom prst="rect">
            <a:avLst/>
          </a:prstGeom>
          <a:noFill/>
        </p:spPr>
        <p:txBody>
          <a:bodyPr wrap="none" rtlCol="0">
            <a:spAutoFit/>
          </a:bodyPr>
          <a:lstStyle/>
          <a:p>
            <a:r>
              <a:rPr kumimoji="1" lang="en-US" altLang="ja-JP" sz="700" dirty="0"/>
              <a:t>01.</a:t>
            </a:r>
            <a:r>
              <a:rPr kumimoji="1" lang="ja-JP" altLang="en-US" sz="700" dirty="0"/>
              <a:t>獲得報酬タイトル</a:t>
            </a:r>
          </a:p>
        </p:txBody>
      </p:sp>
      <p:cxnSp>
        <p:nvCxnSpPr>
          <p:cNvPr id="24" name="直線コネクタ 23">
            <a:extLst>
              <a:ext uri="{FF2B5EF4-FFF2-40B4-BE49-F238E27FC236}">
                <a16:creationId xmlns:a16="http://schemas.microsoft.com/office/drawing/2014/main" id="{F85D9716-541F-4F79-A9E0-304CF4D5D484}"/>
              </a:ext>
            </a:extLst>
          </p:cNvPr>
          <p:cNvCxnSpPr>
            <a:cxnSpLocks/>
            <a:endCxn id="25" idx="1"/>
          </p:cNvCxnSpPr>
          <p:nvPr/>
        </p:nvCxnSpPr>
        <p:spPr>
          <a:xfrm flipV="1">
            <a:off x="1539295" y="1354732"/>
            <a:ext cx="914754" cy="12547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453AF7C4-626E-49A2-A88B-8228D4B67FBD}"/>
              </a:ext>
            </a:extLst>
          </p:cNvPr>
          <p:cNvSpPr txBox="1"/>
          <p:nvPr/>
        </p:nvSpPr>
        <p:spPr>
          <a:xfrm>
            <a:off x="2454049" y="1254704"/>
            <a:ext cx="1117614" cy="200055"/>
          </a:xfrm>
          <a:prstGeom prst="rect">
            <a:avLst/>
          </a:prstGeom>
          <a:noFill/>
        </p:spPr>
        <p:txBody>
          <a:bodyPr wrap="square" rtlCol="0">
            <a:spAutoFit/>
          </a:bodyPr>
          <a:lstStyle/>
          <a:p>
            <a:r>
              <a:rPr kumimoji="1" lang="en-US" altLang="ja-JP" sz="700" dirty="0"/>
              <a:t>02.</a:t>
            </a:r>
            <a:r>
              <a:rPr kumimoji="1" lang="ja-JP" altLang="en-US" sz="700" dirty="0"/>
              <a:t>獲得ゴールド表示</a:t>
            </a:r>
          </a:p>
        </p:txBody>
      </p:sp>
      <p:cxnSp>
        <p:nvCxnSpPr>
          <p:cNvPr id="26" name="直線コネクタ 25">
            <a:extLst>
              <a:ext uri="{FF2B5EF4-FFF2-40B4-BE49-F238E27FC236}">
                <a16:creationId xmlns:a16="http://schemas.microsoft.com/office/drawing/2014/main" id="{91822B43-06AC-43B5-B79A-A3648D49DE55}"/>
              </a:ext>
            </a:extLst>
          </p:cNvPr>
          <p:cNvCxnSpPr>
            <a:cxnSpLocks/>
            <a:endCxn id="28" idx="1"/>
          </p:cNvCxnSpPr>
          <p:nvPr/>
        </p:nvCxnSpPr>
        <p:spPr>
          <a:xfrm flipV="1">
            <a:off x="1539295" y="1587199"/>
            <a:ext cx="933470" cy="925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A4807ACF-F668-4380-AC08-CFB65DFA2630}"/>
              </a:ext>
            </a:extLst>
          </p:cNvPr>
          <p:cNvSpPr txBox="1"/>
          <p:nvPr/>
        </p:nvSpPr>
        <p:spPr>
          <a:xfrm>
            <a:off x="2472765" y="1487171"/>
            <a:ext cx="1309121" cy="200055"/>
          </a:xfrm>
          <a:prstGeom prst="rect">
            <a:avLst/>
          </a:prstGeom>
          <a:noFill/>
        </p:spPr>
        <p:txBody>
          <a:bodyPr wrap="square" rtlCol="0">
            <a:spAutoFit/>
          </a:bodyPr>
          <a:lstStyle/>
          <a:p>
            <a:r>
              <a:rPr kumimoji="1" lang="en-US" altLang="ja-JP" sz="700" dirty="0"/>
              <a:t>03.</a:t>
            </a:r>
            <a:r>
              <a:rPr kumimoji="1" lang="ja-JP" altLang="en-US" sz="700" dirty="0"/>
              <a:t>獲得怪獣エネルギー表示</a:t>
            </a:r>
          </a:p>
        </p:txBody>
      </p:sp>
      <p:sp>
        <p:nvSpPr>
          <p:cNvPr id="30" name="テキスト ボックス 29">
            <a:extLst>
              <a:ext uri="{FF2B5EF4-FFF2-40B4-BE49-F238E27FC236}">
                <a16:creationId xmlns:a16="http://schemas.microsoft.com/office/drawing/2014/main" id="{C220AD0F-EFAE-47B3-8622-52F190104CFA}"/>
              </a:ext>
            </a:extLst>
          </p:cNvPr>
          <p:cNvSpPr txBox="1"/>
          <p:nvPr/>
        </p:nvSpPr>
        <p:spPr>
          <a:xfrm>
            <a:off x="2477681" y="1798510"/>
            <a:ext cx="1117614" cy="200055"/>
          </a:xfrm>
          <a:prstGeom prst="rect">
            <a:avLst/>
          </a:prstGeom>
          <a:noFill/>
        </p:spPr>
        <p:txBody>
          <a:bodyPr wrap="square" rtlCol="0">
            <a:spAutoFit/>
          </a:bodyPr>
          <a:lstStyle/>
          <a:p>
            <a:r>
              <a:rPr kumimoji="1" lang="en-US" altLang="ja-JP" sz="700" dirty="0"/>
              <a:t>04.</a:t>
            </a:r>
            <a:r>
              <a:rPr kumimoji="1" lang="ja-JP" altLang="en-US" sz="700" dirty="0"/>
              <a:t>獲得アイコン表示</a:t>
            </a:r>
          </a:p>
        </p:txBody>
      </p:sp>
      <p:cxnSp>
        <p:nvCxnSpPr>
          <p:cNvPr id="39" name="直線コネクタ 38">
            <a:extLst>
              <a:ext uri="{FF2B5EF4-FFF2-40B4-BE49-F238E27FC236}">
                <a16:creationId xmlns:a16="http://schemas.microsoft.com/office/drawing/2014/main" id="{E0807F37-12F3-4DAE-BE1B-F5D2DACFF203}"/>
              </a:ext>
            </a:extLst>
          </p:cNvPr>
          <p:cNvCxnSpPr>
            <a:cxnSpLocks/>
            <a:endCxn id="30" idx="1"/>
          </p:cNvCxnSpPr>
          <p:nvPr/>
        </p:nvCxnSpPr>
        <p:spPr>
          <a:xfrm flipV="1">
            <a:off x="2038739" y="1898538"/>
            <a:ext cx="438942" cy="198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92A07F2E-5AE8-476D-AF02-03217AAC030E}"/>
              </a:ext>
            </a:extLst>
          </p:cNvPr>
          <p:cNvSpPr txBox="1"/>
          <p:nvPr/>
        </p:nvSpPr>
        <p:spPr>
          <a:xfrm>
            <a:off x="2472766" y="2154950"/>
            <a:ext cx="1117614" cy="200055"/>
          </a:xfrm>
          <a:prstGeom prst="rect">
            <a:avLst/>
          </a:prstGeom>
          <a:noFill/>
        </p:spPr>
        <p:txBody>
          <a:bodyPr wrap="square" rtlCol="0">
            <a:spAutoFit/>
          </a:bodyPr>
          <a:lstStyle/>
          <a:p>
            <a:r>
              <a:rPr kumimoji="1" lang="en-US" altLang="ja-JP" sz="700" dirty="0"/>
              <a:t>05.</a:t>
            </a:r>
            <a:r>
              <a:rPr kumimoji="1" lang="ja-JP" altLang="en-US" sz="700" dirty="0"/>
              <a:t>スクロールバー</a:t>
            </a:r>
          </a:p>
        </p:txBody>
      </p:sp>
      <p:cxnSp>
        <p:nvCxnSpPr>
          <p:cNvPr id="42" name="直線コネクタ 41">
            <a:extLst>
              <a:ext uri="{FF2B5EF4-FFF2-40B4-BE49-F238E27FC236}">
                <a16:creationId xmlns:a16="http://schemas.microsoft.com/office/drawing/2014/main" id="{D664D30B-30E4-4340-9286-6AD895E0CB72}"/>
              </a:ext>
            </a:extLst>
          </p:cNvPr>
          <p:cNvCxnSpPr>
            <a:cxnSpLocks/>
            <a:endCxn id="41" idx="1"/>
          </p:cNvCxnSpPr>
          <p:nvPr/>
        </p:nvCxnSpPr>
        <p:spPr>
          <a:xfrm>
            <a:off x="2292540" y="2235108"/>
            <a:ext cx="180226" cy="1987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EECA4C72-EFC3-4F96-A9DD-B911ECC4DAD7}"/>
              </a:ext>
            </a:extLst>
          </p:cNvPr>
          <p:cNvSpPr txBox="1"/>
          <p:nvPr/>
        </p:nvSpPr>
        <p:spPr>
          <a:xfrm>
            <a:off x="2454049" y="2439489"/>
            <a:ext cx="1117614" cy="200055"/>
          </a:xfrm>
          <a:prstGeom prst="rect">
            <a:avLst/>
          </a:prstGeom>
          <a:noFill/>
        </p:spPr>
        <p:txBody>
          <a:bodyPr wrap="square" rtlCol="0">
            <a:spAutoFit/>
          </a:bodyPr>
          <a:lstStyle/>
          <a:p>
            <a:r>
              <a:rPr kumimoji="1" lang="en-US" altLang="ja-JP" sz="700" dirty="0"/>
              <a:t>06.</a:t>
            </a:r>
            <a:r>
              <a:rPr kumimoji="1" lang="ja-JP" altLang="en-US" sz="700" dirty="0"/>
              <a:t>アイテム２倍ボタン</a:t>
            </a:r>
          </a:p>
        </p:txBody>
      </p:sp>
      <p:sp>
        <p:nvSpPr>
          <p:cNvPr id="44" name="テキスト ボックス 43">
            <a:extLst>
              <a:ext uri="{FF2B5EF4-FFF2-40B4-BE49-F238E27FC236}">
                <a16:creationId xmlns:a16="http://schemas.microsoft.com/office/drawing/2014/main" id="{C4F371D2-3B99-4B8E-8228-6ABC703C37C5}"/>
              </a:ext>
            </a:extLst>
          </p:cNvPr>
          <p:cNvSpPr txBox="1"/>
          <p:nvPr/>
        </p:nvSpPr>
        <p:spPr>
          <a:xfrm>
            <a:off x="2454049" y="2805484"/>
            <a:ext cx="1117614" cy="200055"/>
          </a:xfrm>
          <a:prstGeom prst="rect">
            <a:avLst/>
          </a:prstGeom>
          <a:noFill/>
        </p:spPr>
        <p:txBody>
          <a:bodyPr wrap="square" rtlCol="0">
            <a:spAutoFit/>
          </a:bodyPr>
          <a:lstStyle/>
          <a:p>
            <a:r>
              <a:rPr kumimoji="1" lang="en-US" altLang="ja-JP" sz="700" dirty="0"/>
              <a:t>07.NEXT</a:t>
            </a:r>
            <a:r>
              <a:rPr kumimoji="1" lang="ja-JP" altLang="en-US" sz="700" dirty="0"/>
              <a:t>ボタン</a:t>
            </a:r>
          </a:p>
        </p:txBody>
      </p:sp>
      <p:sp>
        <p:nvSpPr>
          <p:cNvPr id="45" name="テキスト ボックス 44">
            <a:extLst>
              <a:ext uri="{FF2B5EF4-FFF2-40B4-BE49-F238E27FC236}">
                <a16:creationId xmlns:a16="http://schemas.microsoft.com/office/drawing/2014/main" id="{6CF69029-F4B4-4F58-994A-215F7EBE0324}"/>
              </a:ext>
            </a:extLst>
          </p:cNvPr>
          <p:cNvSpPr txBox="1"/>
          <p:nvPr/>
        </p:nvSpPr>
        <p:spPr>
          <a:xfrm>
            <a:off x="2454049" y="3159726"/>
            <a:ext cx="1117614" cy="200055"/>
          </a:xfrm>
          <a:prstGeom prst="rect">
            <a:avLst/>
          </a:prstGeom>
          <a:noFill/>
        </p:spPr>
        <p:txBody>
          <a:bodyPr wrap="square" rtlCol="0">
            <a:spAutoFit/>
          </a:bodyPr>
          <a:lstStyle/>
          <a:p>
            <a:r>
              <a:rPr kumimoji="1" lang="en-US" altLang="ja-JP" sz="700" dirty="0"/>
              <a:t>08.</a:t>
            </a:r>
            <a:r>
              <a:rPr kumimoji="1" lang="ja-JP" altLang="en-US" sz="700" dirty="0"/>
              <a:t>注意書き</a:t>
            </a:r>
          </a:p>
        </p:txBody>
      </p:sp>
      <p:cxnSp>
        <p:nvCxnSpPr>
          <p:cNvPr id="46" name="直線コネクタ 45">
            <a:extLst>
              <a:ext uri="{FF2B5EF4-FFF2-40B4-BE49-F238E27FC236}">
                <a16:creationId xmlns:a16="http://schemas.microsoft.com/office/drawing/2014/main" id="{C4F5D462-44D8-44A8-9A59-7A831C211175}"/>
              </a:ext>
            </a:extLst>
          </p:cNvPr>
          <p:cNvCxnSpPr>
            <a:cxnSpLocks/>
            <a:endCxn id="43" idx="1"/>
          </p:cNvCxnSpPr>
          <p:nvPr/>
        </p:nvCxnSpPr>
        <p:spPr>
          <a:xfrm flipV="1">
            <a:off x="1410601" y="2539517"/>
            <a:ext cx="1043448" cy="198811"/>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B973BDA9-7552-4941-8EDF-F8833DA3B4A1}"/>
              </a:ext>
            </a:extLst>
          </p:cNvPr>
          <p:cNvCxnSpPr>
            <a:cxnSpLocks/>
            <a:endCxn id="44" idx="1"/>
          </p:cNvCxnSpPr>
          <p:nvPr/>
        </p:nvCxnSpPr>
        <p:spPr>
          <a:xfrm>
            <a:off x="2286314" y="2765760"/>
            <a:ext cx="167735" cy="13975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FBAB99B5-39A4-444D-BA24-E30E051C8E79}"/>
              </a:ext>
            </a:extLst>
          </p:cNvPr>
          <p:cNvCxnSpPr>
            <a:cxnSpLocks/>
            <a:endCxn id="45" idx="1"/>
          </p:cNvCxnSpPr>
          <p:nvPr/>
        </p:nvCxnSpPr>
        <p:spPr>
          <a:xfrm>
            <a:off x="2020687" y="2953916"/>
            <a:ext cx="433362" cy="30583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1" name="テキスト ボックス 50">
            <a:extLst>
              <a:ext uri="{FF2B5EF4-FFF2-40B4-BE49-F238E27FC236}">
                <a16:creationId xmlns:a16="http://schemas.microsoft.com/office/drawing/2014/main" id="{C6992AB9-E578-4EFE-B0AB-C3C5C0FC9938}"/>
              </a:ext>
            </a:extLst>
          </p:cNvPr>
          <p:cNvSpPr txBox="1"/>
          <p:nvPr/>
        </p:nvSpPr>
        <p:spPr>
          <a:xfrm>
            <a:off x="4024310" y="5226269"/>
            <a:ext cx="1335622" cy="276999"/>
          </a:xfrm>
          <a:prstGeom prst="rect">
            <a:avLst/>
          </a:prstGeom>
          <a:noFill/>
        </p:spPr>
        <p:txBody>
          <a:bodyPr wrap="none" rtlCol="0">
            <a:spAutoFit/>
          </a:bodyPr>
          <a:lstStyle/>
          <a:p>
            <a:r>
              <a:rPr kumimoji="1" lang="en-US" altLang="ja-JP" sz="1200" b="1" dirty="0"/>
              <a:t>07</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52" name="テキスト ボックス 51">
            <a:extLst>
              <a:ext uri="{FF2B5EF4-FFF2-40B4-BE49-F238E27FC236}">
                <a16:creationId xmlns:a16="http://schemas.microsoft.com/office/drawing/2014/main" id="{E804DAF2-B2F8-494E-9126-92140764F9D0}"/>
              </a:ext>
            </a:extLst>
          </p:cNvPr>
          <p:cNvSpPr txBox="1"/>
          <p:nvPr/>
        </p:nvSpPr>
        <p:spPr>
          <a:xfrm>
            <a:off x="4205475" y="5503268"/>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53" name="テキスト ボックス 52">
            <a:extLst>
              <a:ext uri="{FF2B5EF4-FFF2-40B4-BE49-F238E27FC236}">
                <a16:creationId xmlns:a16="http://schemas.microsoft.com/office/drawing/2014/main" id="{A05AEA5B-E0D6-4B5B-A9D5-3137A71BB411}"/>
              </a:ext>
            </a:extLst>
          </p:cNvPr>
          <p:cNvSpPr txBox="1"/>
          <p:nvPr/>
        </p:nvSpPr>
        <p:spPr>
          <a:xfrm>
            <a:off x="4024310" y="4447884"/>
            <a:ext cx="3038011" cy="276999"/>
          </a:xfrm>
          <a:prstGeom prst="rect">
            <a:avLst/>
          </a:prstGeom>
          <a:noFill/>
        </p:spPr>
        <p:txBody>
          <a:bodyPr wrap="none" rtlCol="0">
            <a:spAutoFit/>
          </a:bodyPr>
          <a:lstStyle/>
          <a:p>
            <a:r>
              <a:rPr kumimoji="1" lang="en-US" altLang="ja-JP" sz="1200" b="1" dirty="0"/>
              <a:t>06</a:t>
            </a:r>
            <a:r>
              <a:rPr kumimoji="1" lang="ja-JP" altLang="en-US" sz="1200" b="1" dirty="0"/>
              <a:t>．アイテム２倍ボタン</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ja-JP" altLang="en-US" sz="1400" b="1" dirty="0">
              <a:solidFill>
                <a:schemeClr val="bg1">
                  <a:lumMod val="85000"/>
                </a:schemeClr>
              </a:solidFill>
            </a:endParaRPr>
          </a:p>
        </p:txBody>
      </p:sp>
      <p:sp>
        <p:nvSpPr>
          <p:cNvPr id="54" name="テキスト ボックス 53">
            <a:extLst>
              <a:ext uri="{FF2B5EF4-FFF2-40B4-BE49-F238E27FC236}">
                <a16:creationId xmlns:a16="http://schemas.microsoft.com/office/drawing/2014/main" id="{1CFED7F8-AA0D-4111-9414-C79E0426C0BD}"/>
              </a:ext>
            </a:extLst>
          </p:cNvPr>
          <p:cNvSpPr txBox="1"/>
          <p:nvPr/>
        </p:nvSpPr>
        <p:spPr>
          <a:xfrm>
            <a:off x="4205475" y="4724883"/>
            <a:ext cx="2364750" cy="400110"/>
          </a:xfrm>
          <a:prstGeom prst="rect">
            <a:avLst/>
          </a:prstGeom>
          <a:noFill/>
        </p:spPr>
        <p:txBody>
          <a:bodyPr wrap="none" rtlCol="0">
            <a:spAutoFit/>
          </a:bodyPr>
          <a:lstStyle/>
          <a:p>
            <a:r>
              <a:rPr kumimoji="1" lang="ja-JP" altLang="en-US" sz="1000" dirty="0"/>
              <a:t>アイテム２倍チャンスを行うボタン。</a:t>
            </a:r>
            <a:endParaRPr kumimoji="1" lang="en-US" altLang="ja-JP" sz="1000" dirty="0"/>
          </a:p>
          <a:p>
            <a:r>
              <a:rPr kumimoji="1" lang="ja-JP" altLang="en-US" sz="1000" dirty="0"/>
              <a:t>発動中は暗転してタップできない。</a:t>
            </a:r>
            <a:endParaRPr kumimoji="1" lang="en-US" altLang="ja-JP" sz="1000" dirty="0"/>
          </a:p>
        </p:txBody>
      </p:sp>
      <p:sp>
        <p:nvSpPr>
          <p:cNvPr id="55" name="テキスト ボックス 54">
            <a:extLst>
              <a:ext uri="{FF2B5EF4-FFF2-40B4-BE49-F238E27FC236}">
                <a16:creationId xmlns:a16="http://schemas.microsoft.com/office/drawing/2014/main" id="{C344E497-78A5-4E00-846C-39ED1A014F2C}"/>
              </a:ext>
            </a:extLst>
          </p:cNvPr>
          <p:cNvSpPr txBox="1"/>
          <p:nvPr/>
        </p:nvSpPr>
        <p:spPr>
          <a:xfrm>
            <a:off x="4024310" y="5887988"/>
            <a:ext cx="2217274" cy="276999"/>
          </a:xfrm>
          <a:prstGeom prst="rect">
            <a:avLst/>
          </a:prstGeom>
          <a:noFill/>
        </p:spPr>
        <p:txBody>
          <a:bodyPr wrap="none" rtlCol="0">
            <a:spAutoFit/>
          </a:bodyPr>
          <a:lstStyle/>
          <a:p>
            <a:r>
              <a:rPr kumimoji="1" lang="en-US" altLang="ja-JP" sz="1200" b="1" dirty="0"/>
              <a:t>08</a:t>
            </a:r>
            <a:r>
              <a:rPr kumimoji="1" lang="ja-JP" altLang="en-US" sz="1200" b="1" dirty="0"/>
              <a:t>．注意書き</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ja-JP" altLang="en-US" sz="1400" b="1" dirty="0">
              <a:solidFill>
                <a:schemeClr val="bg1">
                  <a:lumMod val="85000"/>
                </a:schemeClr>
              </a:solidFill>
            </a:endParaRPr>
          </a:p>
        </p:txBody>
      </p:sp>
      <p:sp>
        <p:nvSpPr>
          <p:cNvPr id="56" name="テキスト ボックス 55">
            <a:extLst>
              <a:ext uri="{FF2B5EF4-FFF2-40B4-BE49-F238E27FC236}">
                <a16:creationId xmlns:a16="http://schemas.microsoft.com/office/drawing/2014/main" id="{8D2BF6BD-682B-4466-A8C3-C2B884E9DB01}"/>
              </a:ext>
            </a:extLst>
          </p:cNvPr>
          <p:cNvSpPr txBox="1"/>
          <p:nvPr/>
        </p:nvSpPr>
        <p:spPr>
          <a:xfrm>
            <a:off x="4205475" y="6164987"/>
            <a:ext cx="3390672" cy="246221"/>
          </a:xfrm>
          <a:prstGeom prst="rect">
            <a:avLst/>
          </a:prstGeom>
          <a:noFill/>
        </p:spPr>
        <p:txBody>
          <a:bodyPr wrap="none" rtlCol="0">
            <a:spAutoFit/>
          </a:bodyPr>
          <a:lstStyle/>
          <a:p>
            <a:r>
              <a:rPr kumimoji="1" lang="ja-JP" altLang="en-US" sz="1000" dirty="0"/>
              <a:t>オーバー分はプレゼントボックスに送る旨のテキスト。</a:t>
            </a:r>
            <a:endParaRPr kumimoji="1" lang="en-US" altLang="ja-JP" sz="1000" dirty="0"/>
          </a:p>
        </p:txBody>
      </p:sp>
    </p:spTree>
    <p:extLst>
      <p:ext uri="{BB962C8B-B14F-4D97-AF65-F5344CB8AC3E}">
        <p14:creationId xmlns:p14="http://schemas.microsoft.com/office/powerpoint/2010/main" val="3580083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t>●リザルトで表示予定の項目概要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031873" cy="400110"/>
          </a:xfrm>
          <a:prstGeom prst="rect">
            <a:avLst/>
          </a:prstGeom>
          <a:noFill/>
        </p:spPr>
        <p:txBody>
          <a:bodyPr wrap="none" rtlCol="0">
            <a:spAutoFit/>
          </a:bodyPr>
          <a:lstStyle/>
          <a:p>
            <a:r>
              <a:rPr kumimoji="1" lang="ja-JP" altLang="en-US" sz="1000" dirty="0"/>
              <a:t>本ゲームのリザルトで表示するものの想定。各表示の詳細は後述。</a:t>
            </a:r>
            <a:endParaRPr kumimoji="1" lang="en-US" altLang="ja-JP" sz="1000" dirty="0"/>
          </a:p>
          <a:p>
            <a:r>
              <a:rPr kumimoji="1" lang="ja-JP" altLang="en-US" sz="1000" dirty="0"/>
              <a:t>表示のページが切り替わるので、ページごとに記述する。</a:t>
            </a:r>
            <a:endParaRPr kumimoji="1" lang="en-US" altLang="ja-JP" sz="1000" dirty="0"/>
          </a:p>
        </p:txBody>
      </p:sp>
      <p:graphicFrame>
        <p:nvGraphicFramePr>
          <p:cNvPr id="2" name="表 2">
            <a:extLst>
              <a:ext uri="{FF2B5EF4-FFF2-40B4-BE49-F238E27FC236}">
                <a16:creationId xmlns:a16="http://schemas.microsoft.com/office/drawing/2014/main" id="{3DCF4FA7-5B79-40C2-BF52-FAD4BC18FCA0}"/>
              </a:ext>
            </a:extLst>
          </p:cNvPr>
          <p:cNvGraphicFramePr>
            <a:graphicFrameLocks noGrp="1"/>
          </p:cNvGraphicFramePr>
          <p:nvPr>
            <p:extLst>
              <p:ext uri="{D42A27DB-BD31-4B8C-83A1-F6EECF244321}">
                <p14:modId xmlns:p14="http://schemas.microsoft.com/office/powerpoint/2010/main" val="329752977"/>
              </p:ext>
            </p:extLst>
          </p:nvPr>
        </p:nvGraphicFramePr>
        <p:xfrm>
          <a:off x="591845" y="1424992"/>
          <a:ext cx="4463415" cy="3169920"/>
        </p:xfrm>
        <a:graphic>
          <a:graphicData uri="http://schemas.openxmlformats.org/drawingml/2006/table">
            <a:tbl>
              <a:tblPr firstRow="1" firstCol="1" bandRow="1">
                <a:tableStyleId>{5940675A-B579-460E-94D1-54222C63F5DA}</a:tableStyleId>
              </a:tblPr>
              <a:tblGrid>
                <a:gridCol w="725805">
                  <a:extLst>
                    <a:ext uri="{9D8B030D-6E8A-4147-A177-3AD203B41FA5}">
                      <a16:colId xmlns:a16="http://schemas.microsoft.com/office/drawing/2014/main" val="1319406218"/>
                    </a:ext>
                  </a:extLst>
                </a:gridCol>
                <a:gridCol w="1868805">
                  <a:extLst>
                    <a:ext uri="{9D8B030D-6E8A-4147-A177-3AD203B41FA5}">
                      <a16:colId xmlns:a16="http://schemas.microsoft.com/office/drawing/2014/main" val="1860230606"/>
                    </a:ext>
                  </a:extLst>
                </a:gridCol>
                <a:gridCol w="1868805">
                  <a:extLst>
                    <a:ext uri="{9D8B030D-6E8A-4147-A177-3AD203B41FA5}">
                      <a16:colId xmlns:a16="http://schemas.microsoft.com/office/drawing/2014/main" val="2701610034"/>
                    </a:ext>
                  </a:extLst>
                </a:gridCol>
              </a:tblGrid>
              <a:tr h="135942">
                <a:tc>
                  <a:txBody>
                    <a:bodyPr/>
                    <a:lstStyle/>
                    <a:p>
                      <a:r>
                        <a:rPr kumimoji="1" lang="ja-JP" altLang="en-US" sz="1000" dirty="0"/>
                        <a:t>ページ</a:t>
                      </a:r>
                    </a:p>
                  </a:txBody>
                  <a:tcPr>
                    <a:solidFill>
                      <a:schemeClr val="bg1">
                        <a:lumMod val="85000"/>
                      </a:schemeClr>
                    </a:solidFill>
                  </a:tcPr>
                </a:tc>
                <a:tc>
                  <a:txBody>
                    <a:bodyPr/>
                    <a:lstStyle/>
                    <a:p>
                      <a:r>
                        <a:rPr kumimoji="1" lang="ja-JP" altLang="en-US" sz="1000" dirty="0"/>
                        <a:t>項目</a:t>
                      </a:r>
                    </a:p>
                  </a:txBody>
                  <a:tcPr>
                    <a:solidFill>
                      <a:schemeClr val="bg1">
                        <a:lumMod val="85000"/>
                      </a:schemeClr>
                    </a:solidFill>
                  </a:tcPr>
                </a:tc>
                <a:tc>
                  <a:txBody>
                    <a:bodyPr/>
                    <a:lstStyle/>
                    <a:p>
                      <a:r>
                        <a:rPr kumimoji="1" lang="ja-JP" altLang="en-US" sz="1000" dirty="0"/>
                        <a:t>ページのコンセプト</a:t>
                      </a:r>
                    </a:p>
                  </a:txBody>
                  <a:tcPr>
                    <a:solidFill>
                      <a:schemeClr val="bg1">
                        <a:lumMod val="85000"/>
                      </a:schemeClr>
                    </a:solidFill>
                  </a:tcPr>
                </a:tc>
                <a:extLst>
                  <a:ext uri="{0D108BD9-81ED-4DB2-BD59-A6C34878D82A}">
                    <a16:rowId xmlns:a16="http://schemas.microsoft.com/office/drawing/2014/main" val="2265842999"/>
                  </a:ext>
                </a:extLst>
              </a:tr>
              <a:tr h="135942">
                <a:tc rowSpan="4">
                  <a:txBody>
                    <a:bodyPr/>
                    <a:lstStyle/>
                    <a:p>
                      <a:r>
                        <a:rPr kumimoji="1" lang="ja-JP" altLang="en-US" sz="1000" dirty="0"/>
                        <a:t>ページ１</a:t>
                      </a:r>
                    </a:p>
                  </a:txBody>
                  <a:tcPr/>
                </a:tc>
                <a:tc>
                  <a:txBody>
                    <a:bodyPr/>
                    <a:lstStyle/>
                    <a:p>
                      <a:r>
                        <a:rPr kumimoji="1" lang="ja-JP" altLang="en-US" sz="1000" dirty="0"/>
                        <a:t>単位火力</a:t>
                      </a:r>
                    </a:p>
                  </a:txBody>
                  <a:tcPr/>
                </a:tc>
                <a:tc rowSpan="4">
                  <a:txBody>
                    <a:bodyPr/>
                    <a:lstStyle/>
                    <a:p>
                      <a:r>
                        <a:rPr kumimoji="1" lang="ja-JP" altLang="en-US" sz="1000" dirty="0"/>
                        <a:t>成績に関する情報。</a:t>
                      </a:r>
                    </a:p>
                  </a:txBody>
                  <a:tcPr/>
                </a:tc>
                <a:extLst>
                  <a:ext uri="{0D108BD9-81ED-4DB2-BD59-A6C34878D82A}">
                    <a16:rowId xmlns:a16="http://schemas.microsoft.com/office/drawing/2014/main" val="2938291670"/>
                  </a:ext>
                </a:extLst>
              </a:tr>
              <a:tr h="135942">
                <a:tc vMerge="1">
                  <a:txBody>
                    <a:bodyPr/>
                    <a:lstStyle/>
                    <a:p>
                      <a:endParaRPr kumimoji="1" lang="ja-JP" altLang="en-US" sz="1000" dirty="0"/>
                    </a:p>
                  </a:txBody>
                  <a:tcPr/>
                </a:tc>
                <a:tc>
                  <a:txBody>
                    <a:bodyPr/>
                    <a:lstStyle/>
                    <a:p>
                      <a:r>
                        <a:rPr kumimoji="1" lang="ja-JP" altLang="en-US" sz="1000" dirty="0"/>
                        <a:t>作戦遂行時間</a:t>
                      </a:r>
                    </a:p>
                  </a:txBody>
                  <a:tcPr/>
                </a:tc>
                <a:tc vMerge="1">
                  <a:txBody>
                    <a:bodyPr/>
                    <a:lstStyle/>
                    <a:p>
                      <a:endParaRPr kumimoji="1" lang="ja-JP" altLang="en-US" sz="1000" dirty="0"/>
                    </a:p>
                  </a:txBody>
                  <a:tcPr/>
                </a:tc>
                <a:extLst>
                  <a:ext uri="{0D108BD9-81ED-4DB2-BD59-A6C34878D82A}">
                    <a16:rowId xmlns:a16="http://schemas.microsoft.com/office/drawing/2014/main" val="2094036542"/>
                  </a:ext>
                </a:extLst>
              </a:tr>
              <a:tr h="135942">
                <a:tc vMerge="1">
                  <a:txBody>
                    <a:bodyPr/>
                    <a:lstStyle/>
                    <a:p>
                      <a:endParaRPr kumimoji="1" lang="ja-JP" altLang="en-US" sz="1000" dirty="0"/>
                    </a:p>
                  </a:txBody>
                  <a:tcPr/>
                </a:tc>
                <a:tc>
                  <a:txBody>
                    <a:bodyPr/>
                    <a:lstStyle/>
                    <a:p>
                      <a:r>
                        <a:rPr kumimoji="1" lang="ja-JP" altLang="en-US" sz="1000" dirty="0"/>
                        <a:t>被害総額</a:t>
                      </a:r>
                    </a:p>
                  </a:txBody>
                  <a:tcPr/>
                </a:tc>
                <a:tc vMerge="1">
                  <a:txBody>
                    <a:bodyPr/>
                    <a:lstStyle/>
                    <a:p>
                      <a:endParaRPr kumimoji="1" lang="ja-JP" altLang="en-US" sz="1000" dirty="0"/>
                    </a:p>
                  </a:txBody>
                  <a:tcPr/>
                </a:tc>
                <a:extLst>
                  <a:ext uri="{0D108BD9-81ED-4DB2-BD59-A6C34878D82A}">
                    <a16:rowId xmlns:a16="http://schemas.microsoft.com/office/drawing/2014/main" val="3412481009"/>
                  </a:ext>
                </a:extLst>
              </a:tr>
              <a:tr h="135942">
                <a:tc vMerge="1">
                  <a:txBody>
                    <a:bodyPr/>
                    <a:lstStyle/>
                    <a:p>
                      <a:endParaRPr kumimoji="1" lang="ja-JP" altLang="en-US" sz="1000" dirty="0"/>
                    </a:p>
                  </a:txBody>
                  <a:tcPr/>
                </a:tc>
                <a:tc>
                  <a:txBody>
                    <a:bodyPr/>
                    <a:lstStyle/>
                    <a:p>
                      <a:r>
                        <a:rPr kumimoji="1" lang="ja-JP" altLang="en-US" sz="1000" dirty="0"/>
                        <a:t>総評</a:t>
                      </a:r>
                    </a:p>
                  </a:txBody>
                  <a:tcPr/>
                </a:tc>
                <a:tc vMerge="1">
                  <a:txBody>
                    <a:bodyPr/>
                    <a:lstStyle/>
                    <a:p>
                      <a:endParaRPr kumimoji="1" lang="ja-JP" altLang="en-US" sz="1000" dirty="0"/>
                    </a:p>
                  </a:txBody>
                  <a:tcPr/>
                </a:tc>
                <a:extLst>
                  <a:ext uri="{0D108BD9-81ED-4DB2-BD59-A6C34878D82A}">
                    <a16:rowId xmlns:a16="http://schemas.microsoft.com/office/drawing/2014/main" val="1411656590"/>
                  </a:ext>
                </a:extLst>
              </a:tr>
              <a:tr h="135942">
                <a:tc rowSpan="2">
                  <a:txBody>
                    <a:bodyPr/>
                    <a:lstStyle/>
                    <a:p>
                      <a:r>
                        <a:rPr kumimoji="1" lang="ja-JP" altLang="en-US" sz="1000" dirty="0"/>
                        <a:t>ページ２</a:t>
                      </a:r>
                    </a:p>
                  </a:txBody>
                  <a:tcPr/>
                </a:tc>
                <a:tc>
                  <a:txBody>
                    <a:bodyPr/>
                    <a:lstStyle/>
                    <a:p>
                      <a:r>
                        <a:rPr kumimoji="1" lang="ja-JP" altLang="en-US" sz="1000" dirty="0"/>
                        <a:t>獲得経験値</a:t>
                      </a:r>
                    </a:p>
                  </a:txBody>
                  <a:tcPr/>
                </a:tc>
                <a:tc rowSpan="2">
                  <a:txBody>
                    <a:bodyPr/>
                    <a:lstStyle/>
                    <a:p>
                      <a:r>
                        <a:rPr kumimoji="1" lang="ja-JP" altLang="en-US" sz="1000" dirty="0"/>
                        <a:t>成長に関する情報。</a:t>
                      </a:r>
                    </a:p>
                  </a:txBody>
                  <a:tcPr/>
                </a:tc>
                <a:extLst>
                  <a:ext uri="{0D108BD9-81ED-4DB2-BD59-A6C34878D82A}">
                    <a16:rowId xmlns:a16="http://schemas.microsoft.com/office/drawing/2014/main" val="4171104417"/>
                  </a:ext>
                </a:extLst>
              </a:tr>
              <a:tr h="135942">
                <a:tc vMerge="1">
                  <a:txBody>
                    <a:bodyPr/>
                    <a:lstStyle/>
                    <a:p>
                      <a:endParaRPr kumimoji="1" lang="ja-JP" altLang="en-US" sz="1000" dirty="0"/>
                    </a:p>
                  </a:txBody>
                  <a:tcPr/>
                </a:tc>
                <a:tc>
                  <a:txBody>
                    <a:bodyPr/>
                    <a:lstStyle/>
                    <a:p>
                      <a:r>
                        <a:rPr kumimoji="1" lang="ja-JP" altLang="en-US" sz="1000" dirty="0"/>
                        <a:t>プレイヤーランク</a:t>
                      </a:r>
                    </a:p>
                  </a:txBody>
                  <a:tcPr/>
                </a:tc>
                <a:tc vMerge="1">
                  <a:txBody>
                    <a:bodyPr/>
                    <a:lstStyle/>
                    <a:p>
                      <a:endParaRPr kumimoji="1" lang="ja-JP" altLang="en-US" sz="1000" dirty="0"/>
                    </a:p>
                  </a:txBody>
                  <a:tcPr/>
                </a:tc>
                <a:extLst>
                  <a:ext uri="{0D108BD9-81ED-4DB2-BD59-A6C34878D82A}">
                    <a16:rowId xmlns:a16="http://schemas.microsoft.com/office/drawing/2014/main" val="1329198965"/>
                  </a:ext>
                </a:extLst>
              </a:tr>
              <a:tr h="135942">
                <a:tc rowSpan="3">
                  <a:txBody>
                    <a:bodyPr/>
                    <a:lstStyle/>
                    <a:p>
                      <a:r>
                        <a:rPr kumimoji="1" lang="ja-JP" altLang="en-US" sz="1000" dirty="0"/>
                        <a:t>ページ３</a:t>
                      </a:r>
                    </a:p>
                  </a:txBody>
                  <a:tcPr/>
                </a:tc>
                <a:tc>
                  <a:txBody>
                    <a:bodyPr/>
                    <a:lstStyle/>
                    <a:p>
                      <a:r>
                        <a:rPr kumimoji="1" lang="ja-JP" altLang="en-US" sz="1000" dirty="0"/>
                        <a:t>獲得報酬（ゴールド）</a:t>
                      </a:r>
                    </a:p>
                  </a:txBody>
                  <a:tcPr/>
                </a:tc>
                <a:tc rowSpan="3">
                  <a:txBody>
                    <a:bodyPr/>
                    <a:lstStyle/>
                    <a:p>
                      <a:r>
                        <a:rPr kumimoji="1" lang="ja-JP" altLang="en-US" sz="1000" dirty="0"/>
                        <a:t>報酬に関する情報。</a:t>
                      </a:r>
                    </a:p>
                  </a:txBody>
                  <a:tcPr/>
                </a:tc>
                <a:extLst>
                  <a:ext uri="{0D108BD9-81ED-4DB2-BD59-A6C34878D82A}">
                    <a16:rowId xmlns:a16="http://schemas.microsoft.com/office/drawing/2014/main" val="3726757574"/>
                  </a:ext>
                </a:extLst>
              </a:tr>
              <a:tr h="135942">
                <a:tc vMerge="1">
                  <a:txBody>
                    <a:bodyPr/>
                    <a:lstStyle/>
                    <a:p>
                      <a:endParaRPr kumimoji="1" lang="ja-JP" altLang="en-US" sz="1000" dirty="0"/>
                    </a:p>
                  </a:txBody>
                  <a:tcPr/>
                </a:tc>
                <a:tc>
                  <a:txBody>
                    <a:bodyPr/>
                    <a:lstStyle/>
                    <a:p>
                      <a:r>
                        <a:rPr kumimoji="1" lang="ja-JP" altLang="en-US" sz="1000" dirty="0"/>
                        <a:t>獲得報酬（怪獣エネルギー）</a:t>
                      </a:r>
                    </a:p>
                  </a:txBody>
                  <a:tcPr/>
                </a:tc>
                <a:tc vMerge="1">
                  <a:txBody>
                    <a:bodyPr/>
                    <a:lstStyle/>
                    <a:p>
                      <a:endParaRPr kumimoji="1" lang="ja-JP" altLang="en-US" sz="1000" dirty="0"/>
                    </a:p>
                  </a:txBody>
                  <a:tcPr/>
                </a:tc>
                <a:extLst>
                  <a:ext uri="{0D108BD9-81ED-4DB2-BD59-A6C34878D82A}">
                    <a16:rowId xmlns:a16="http://schemas.microsoft.com/office/drawing/2014/main" val="2795258793"/>
                  </a:ext>
                </a:extLst>
              </a:tr>
              <a:tr h="135942">
                <a:tc vMerge="1">
                  <a:txBody>
                    <a:bodyPr/>
                    <a:lstStyle/>
                    <a:p>
                      <a:endParaRPr kumimoji="1" lang="ja-JP" altLang="en-US" sz="1000" dirty="0"/>
                    </a:p>
                  </a:txBody>
                  <a:tcPr/>
                </a:tc>
                <a:tc>
                  <a:txBody>
                    <a:bodyPr/>
                    <a:lstStyle/>
                    <a:p>
                      <a:r>
                        <a:rPr kumimoji="1" lang="ja-JP" altLang="en-US" sz="1000" dirty="0"/>
                        <a:t>獲得アイテム</a:t>
                      </a:r>
                    </a:p>
                  </a:txBody>
                  <a:tcPr/>
                </a:tc>
                <a:tc vMerge="1">
                  <a:txBody>
                    <a:bodyPr/>
                    <a:lstStyle/>
                    <a:p>
                      <a:endParaRPr kumimoji="1" lang="ja-JP" altLang="en-US" sz="1000" dirty="0"/>
                    </a:p>
                  </a:txBody>
                  <a:tcPr/>
                </a:tc>
                <a:extLst>
                  <a:ext uri="{0D108BD9-81ED-4DB2-BD59-A6C34878D82A}">
                    <a16:rowId xmlns:a16="http://schemas.microsoft.com/office/drawing/2014/main" val="2331449652"/>
                  </a:ext>
                </a:extLst>
              </a:tr>
              <a:tr h="135942">
                <a:tc rowSpan="3">
                  <a:txBody>
                    <a:bodyPr/>
                    <a:lstStyle/>
                    <a:p>
                      <a:r>
                        <a:rPr kumimoji="1" lang="ja-JP" altLang="en-US" sz="1000" dirty="0"/>
                        <a:t>ページ４</a:t>
                      </a:r>
                    </a:p>
                  </a:txBody>
                  <a:tcPr/>
                </a:tc>
                <a:tc>
                  <a:txBody>
                    <a:bodyPr/>
                    <a:lstStyle/>
                    <a:p>
                      <a:r>
                        <a:rPr kumimoji="1" lang="ja-JP" altLang="en-US" sz="1000" dirty="0"/>
                        <a:t>基本ミッション</a:t>
                      </a:r>
                    </a:p>
                  </a:txBody>
                  <a:tcPr/>
                </a:tc>
                <a:tc rowSpan="3">
                  <a:txBody>
                    <a:bodyPr/>
                    <a:lstStyle/>
                    <a:p>
                      <a:r>
                        <a:rPr kumimoji="1" lang="ja-JP" altLang="en-US" sz="1000" dirty="0"/>
                        <a:t>ミッションに関する情報。</a:t>
                      </a:r>
                    </a:p>
                  </a:txBody>
                  <a:tcPr/>
                </a:tc>
                <a:extLst>
                  <a:ext uri="{0D108BD9-81ED-4DB2-BD59-A6C34878D82A}">
                    <a16:rowId xmlns:a16="http://schemas.microsoft.com/office/drawing/2014/main" val="565498310"/>
                  </a:ext>
                </a:extLst>
              </a:tr>
              <a:tr h="135942">
                <a:tc vMerge="1">
                  <a:txBody>
                    <a:bodyPr/>
                    <a:lstStyle/>
                    <a:p>
                      <a:endParaRPr kumimoji="1" lang="ja-JP" altLang="en-US" sz="1000" dirty="0"/>
                    </a:p>
                  </a:txBody>
                  <a:tcPr/>
                </a:tc>
                <a:tc>
                  <a:txBody>
                    <a:bodyPr/>
                    <a:lstStyle/>
                    <a:p>
                      <a:r>
                        <a:rPr kumimoji="1" lang="ja-JP" altLang="en-US" sz="1000" dirty="0"/>
                        <a:t>隠しミッション</a:t>
                      </a:r>
                    </a:p>
                  </a:txBody>
                  <a:tcPr/>
                </a:tc>
                <a:tc vMerge="1">
                  <a:txBody>
                    <a:bodyPr/>
                    <a:lstStyle/>
                    <a:p>
                      <a:endParaRPr kumimoji="1" lang="ja-JP" altLang="en-US" sz="1000" dirty="0"/>
                    </a:p>
                  </a:txBody>
                  <a:tcPr/>
                </a:tc>
                <a:extLst>
                  <a:ext uri="{0D108BD9-81ED-4DB2-BD59-A6C34878D82A}">
                    <a16:rowId xmlns:a16="http://schemas.microsoft.com/office/drawing/2014/main" val="2079586925"/>
                  </a:ext>
                </a:extLst>
              </a:tr>
              <a:tr h="135942">
                <a:tc vMerge="1">
                  <a:txBody>
                    <a:bodyPr/>
                    <a:lstStyle/>
                    <a:p>
                      <a:endParaRPr kumimoji="1" lang="ja-JP" altLang="en-US" sz="1000" dirty="0"/>
                    </a:p>
                  </a:txBody>
                  <a:tcPr/>
                </a:tc>
                <a:tc>
                  <a:txBody>
                    <a:bodyPr/>
                    <a:lstStyle/>
                    <a:p>
                      <a:r>
                        <a:rPr kumimoji="1" lang="ja-JP" altLang="en-US" sz="1000" dirty="0"/>
                        <a:t>獲得アイテムウィンドウ</a:t>
                      </a:r>
                    </a:p>
                  </a:txBody>
                  <a:tcPr/>
                </a:tc>
                <a:tc vMerge="1">
                  <a:txBody>
                    <a:bodyPr/>
                    <a:lstStyle/>
                    <a:p>
                      <a:endParaRPr kumimoji="1" lang="ja-JP" altLang="en-US" sz="1000" dirty="0"/>
                    </a:p>
                  </a:txBody>
                  <a:tcPr/>
                </a:tc>
                <a:extLst>
                  <a:ext uri="{0D108BD9-81ED-4DB2-BD59-A6C34878D82A}">
                    <a16:rowId xmlns:a16="http://schemas.microsoft.com/office/drawing/2014/main" val="114570763"/>
                  </a:ext>
                </a:extLst>
              </a:tr>
            </a:tbl>
          </a:graphicData>
        </a:graphic>
      </p:graphicFrame>
      <p:sp>
        <p:nvSpPr>
          <p:cNvPr id="8" name="テキスト ボックス 7">
            <a:extLst>
              <a:ext uri="{FF2B5EF4-FFF2-40B4-BE49-F238E27FC236}">
                <a16:creationId xmlns:a16="http://schemas.microsoft.com/office/drawing/2014/main" id="{782CDD09-114B-428C-AB9A-158151C70B6C}"/>
              </a:ext>
            </a:extLst>
          </p:cNvPr>
          <p:cNvSpPr txBox="1"/>
          <p:nvPr/>
        </p:nvSpPr>
        <p:spPr>
          <a:xfrm>
            <a:off x="415418" y="4773218"/>
            <a:ext cx="3305713" cy="307777"/>
          </a:xfrm>
          <a:prstGeom prst="rect">
            <a:avLst/>
          </a:prstGeom>
          <a:noFill/>
        </p:spPr>
        <p:txBody>
          <a:bodyPr wrap="none" rtlCol="0">
            <a:spAutoFit/>
          </a:bodyPr>
          <a:lstStyle/>
          <a:p>
            <a:r>
              <a:rPr kumimoji="1" lang="ja-JP" altLang="en-US" sz="1400" b="1" dirty="0"/>
              <a:t>●本情報の保持について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追加）</a:t>
            </a:r>
            <a:endParaRPr kumimoji="1" lang="en-US" altLang="ja-JP" sz="1000" b="1" dirty="0">
              <a:solidFill>
                <a:schemeClr val="bg1">
                  <a:lumMod val="85000"/>
                </a:schemeClr>
              </a:solidFill>
            </a:endParaRPr>
          </a:p>
        </p:txBody>
      </p:sp>
      <p:sp>
        <p:nvSpPr>
          <p:cNvPr id="9" name="テキスト ボックス 8">
            <a:extLst>
              <a:ext uri="{FF2B5EF4-FFF2-40B4-BE49-F238E27FC236}">
                <a16:creationId xmlns:a16="http://schemas.microsoft.com/office/drawing/2014/main" id="{5CEA4B3B-ACD4-4569-9A11-87022141D995}"/>
              </a:ext>
            </a:extLst>
          </p:cNvPr>
          <p:cNvSpPr txBox="1"/>
          <p:nvPr/>
        </p:nvSpPr>
        <p:spPr>
          <a:xfrm>
            <a:off x="591845" y="5080995"/>
            <a:ext cx="5791970" cy="1015663"/>
          </a:xfrm>
          <a:prstGeom prst="rect">
            <a:avLst/>
          </a:prstGeom>
          <a:noFill/>
        </p:spPr>
        <p:txBody>
          <a:bodyPr wrap="none" rtlCol="0">
            <a:spAutoFit/>
          </a:bodyPr>
          <a:lstStyle/>
          <a:p>
            <a:r>
              <a:rPr kumimoji="1" lang="ja-JP" altLang="en-US" sz="1000" dirty="0"/>
              <a:t>上記の情報については、通常ではサーバあるいはクライアントに保持している必要はない。</a:t>
            </a:r>
            <a:endParaRPr kumimoji="1" lang="en-US" altLang="ja-JP" sz="1000" dirty="0"/>
          </a:p>
          <a:p>
            <a:endParaRPr kumimoji="1" lang="en-US" altLang="ja-JP" sz="1000" dirty="0"/>
          </a:p>
          <a:p>
            <a:r>
              <a:rPr kumimoji="1" lang="en-US" altLang="ja-JP" sz="1000" dirty="0"/>
              <a:t>※</a:t>
            </a:r>
            <a:r>
              <a:rPr kumimoji="1" lang="ja-JP" altLang="en-US" sz="1000" dirty="0"/>
              <a:t>ミッション情報は「クエスト」が持つ情報ということでリザルト終了時に、保持する。</a:t>
            </a:r>
            <a:endParaRPr kumimoji="1" lang="en-US" altLang="ja-JP" sz="1000" dirty="0"/>
          </a:p>
          <a:p>
            <a:endParaRPr kumimoji="1" lang="en-US" altLang="ja-JP" sz="1000" dirty="0"/>
          </a:p>
          <a:p>
            <a:r>
              <a:rPr kumimoji="1" lang="ja-JP" altLang="en-US" sz="1000" dirty="0"/>
              <a:t>ただし、イベントなど特殊なときは、部分的に保持する必要が出てくる可能性がある。</a:t>
            </a:r>
            <a:endParaRPr kumimoji="1" lang="en-US" altLang="ja-JP" sz="1000" dirty="0"/>
          </a:p>
          <a:p>
            <a:r>
              <a:rPr kumimoji="1" lang="ja-JP" altLang="en-US" sz="1000" dirty="0"/>
              <a:t>（</a:t>
            </a:r>
            <a:r>
              <a:rPr kumimoji="1" lang="en-US" altLang="ja-JP" sz="1000" dirty="0"/>
              <a:t>Redmine#149</a:t>
            </a:r>
            <a:r>
              <a:rPr kumimoji="1" lang="ja-JP" altLang="en-US" sz="1000" dirty="0"/>
              <a:t>から、基本的にはリザルトでもたずイベントの情報として保持するようにする）</a:t>
            </a:r>
            <a:endParaRPr kumimoji="1" lang="en-US" altLang="ja-JP" sz="1000" dirty="0"/>
          </a:p>
        </p:txBody>
      </p:sp>
    </p:spTree>
    <p:extLst>
      <p:ext uri="{BB962C8B-B14F-4D97-AF65-F5344CB8AC3E}">
        <p14:creationId xmlns:p14="http://schemas.microsoft.com/office/powerpoint/2010/main" val="1276277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20</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679212" cy="276999"/>
          </a:xfrm>
          <a:prstGeom prst="rect">
            <a:avLst/>
          </a:prstGeom>
          <a:noFill/>
        </p:spPr>
        <p:txBody>
          <a:bodyPr wrap="none" rtlCol="0">
            <a:spAutoFit/>
          </a:bodyPr>
          <a:lstStyle/>
          <a:p>
            <a:r>
              <a:rPr kumimoji="1" lang="ja-JP" altLang="en-US" sz="1200" b="1"/>
              <a:t>○</a:t>
            </a:r>
            <a:r>
              <a:rPr kumimoji="1" lang="en-US" altLang="ja-JP" sz="1200" b="1"/>
              <a:t>RE130.</a:t>
            </a:r>
            <a:r>
              <a:rPr kumimoji="1" lang="ja-JP" altLang="en-US" sz="1200" b="1" dirty="0"/>
              <a:t>リザルト</a:t>
            </a:r>
            <a:r>
              <a:rPr kumimoji="1" lang="ja-JP" altLang="en-US" sz="1200" b="1"/>
              <a:t>画面３　つづき</a:t>
            </a:r>
            <a:r>
              <a:rPr kumimoji="1" lang="ja-JP" altLang="en-US" sz="1000" b="1">
                <a:solidFill>
                  <a:srgbClr val="FF0000"/>
                </a:solidFill>
              </a:rPr>
              <a:t>（</a:t>
            </a:r>
            <a:r>
              <a:rPr kumimoji="1" lang="en-US" altLang="ja-JP" sz="1000" b="1">
                <a:solidFill>
                  <a:srgbClr val="FF0000"/>
                </a:solidFill>
              </a:rPr>
              <a:t>20200127d</a:t>
            </a:r>
            <a:r>
              <a:rPr kumimoji="1" lang="ja-JP" altLang="en-US" sz="1000" b="1">
                <a:solidFill>
                  <a:srgbClr val="FF0000"/>
                </a:solidFill>
              </a:rPr>
              <a:t>修正</a:t>
            </a:r>
            <a:r>
              <a:rPr kumimoji="1" lang="ja-JP" altLang="en-US" sz="1000" b="1" dirty="0">
                <a:solidFill>
                  <a:srgbClr val="FF0000"/>
                </a:solidFill>
              </a:rPr>
              <a:t>）</a:t>
            </a:r>
            <a:endParaRPr kumimoji="1" lang="en-US" altLang="ja-JP" sz="1000" b="1" dirty="0">
              <a:solidFill>
                <a:srgbClr val="FF0000"/>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738384" y="993094"/>
            <a:ext cx="2646878" cy="276999"/>
          </a:xfrm>
          <a:prstGeom prst="rect">
            <a:avLst/>
          </a:prstGeom>
          <a:noFill/>
        </p:spPr>
        <p:txBody>
          <a:bodyPr wrap="none" rtlCol="0">
            <a:spAutoFit/>
          </a:bodyPr>
          <a:lstStyle/>
          <a:p>
            <a:r>
              <a:rPr kumimoji="1" lang="ja-JP" altLang="en-US" sz="1200" b="1"/>
              <a:t>アイテムアイコンの長押しについて</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840838" y="1250218"/>
            <a:ext cx="4031873" cy="400110"/>
          </a:xfrm>
          <a:prstGeom prst="rect">
            <a:avLst/>
          </a:prstGeom>
          <a:noFill/>
        </p:spPr>
        <p:txBody>
          <a:bodyPr wrap="none" rtlCol="0">
            <a:spAutoFit/>
          </a:bodyPr>
          <a:lstStyle/>
          <a:p>
            <a:r>
              <a:rPr kumimoji="1" lang="ja-JP" altLang="en-US" sz="1000"/>
              <a:t>アイテムアイコンを長押しすると、各アイテムの情報を表示する。</a:t>
            </a:r>
            <a:endParaRPr kumimoji="1" lang="en-US" altLang="ja-JP" sz="1000"/>
          </a:p>
          <a:p>
            <a:r>
              <a:rPr kumimoji="1" lang="ja-JP" altLang="en-US" sz="1000"/>
              <a:t>表示内容については以下の通り。</a:t>
            </a:r>
            <a:endParaRPr kumimoji="1" lang="en-US" altLang="ja-JP" sz="1000" dirty="0"/>
          </a:p>
        </p:txBody>
      </p:sp>
      <p:graphicFrame>
        <p:nvGraphicFramePr>
          <p:cNvPr id="2" name="表 2">
            <a:extLst>
              <a:ext uri="{FF2B5EF4-FFF2-40B4-BE49-F238E27FC236}">
                <a16:creationId xmlns:a16="http://schemas.microsoft.com/office/drawing/2014/main" id="{CE3ABA79-85C9-4128-94C5-DE51E9643168}"/>
              </a:ext>
            </a:extLst>
          </p:cNvPr>
          <p:cNvGraphicFramePr>
            <a:graphicFrameLocks noGrp="1"/>
          </p:cNvGraphicFramePr>
          <p:nvPr>
            <p:extLst>
              <p:ext uri="{D42A27DB-BD31-4B8C-83A1-F6EECF244321}">
                <p14:modId xmlns:p14="http://schemas.microsoft.com/office/powerpoint/2010/main" val="3498655582"/>
              </p:ext>
            </p:extLst>
          </p:nvPr>
        </p:nvGraphicFramePr>
        <p:xfrm>
          <a:off x="643275" y="1763335"/>
          <a:ext cx="5720159" cy="1706880"/>
        </p:xfrm>
        <a:graphic>
          <a:graphicData uri="http://schemas.openxmlformats.org/drawingml/2006/table">
            <a:tbl>
              <a:tblPr firstRow="1" bandRow="1">
                <a:tableStyleId>{5C22544A-7EE6-4342-B048-85BDC9FD1C3A}</a:tableStyleId>
              </a:tblPr>
              <a:tblGrid>
                <a:gridCol w="730568">
                  <a:extLst>
                    <a:ext uri="{9D8B030D-6E8A-4147-A177-3AD203B41FA5}">
                      <a16:colId xmlns:a16="http://schemas.microsoft.com/office/drawing/2014/main" val="1810385306"/>
                    </a:ext>
                  </a:extLst>
                </a:gridCol>
                <a:gridCol w="3127136">
                  <a:extLst>
                    <a:ext uri="{9D8B030D-6E8A-4147-A177-3AD203B41FA5}">
                      <a16:colId xmlns:a16="http://schemas.microsoft.com/office/drawing/2014/main" val="3239762790"/>
                    </a:ext>
                  </a:extLst>
                </a:gridCol>
                <a:gridCol w="1862455">
                  <a:extLst>
                    <a:ext uri="{9D8B030D-6E8A-4147-A177-3AD203B41FA5}">
                      <a16:colId xmlns:a16="http://schemas.microsoft.com/office/drawing/2014/main" val="87019543"/>
                    </a:ext>
                  </a:extLst>
                </a:gridCol>
              </a:tblGrid>
              <a:tr h="136215">
                <a:tc>
                  <a:txBody>
                    <a:bodyPr/>
                    <a:lstStyle/>
                    <a:p>
                      <a:r>
                        <a:rPr kumimoji="1" lang="ja-JP" altLang="en-US" sz="1000"/>
                        <a:t>報酬</a:t>
                      </a:r>
                    </a:p>
                  </a:txBody>
                  <a:tcPr/>
                </a:tc>
                <a:tc>
                  <a:txBody>
                    <a:bodyPr/>
                    <a:lstStyle/>
                    <a:p>
                      <a:endParaRPr kumimoji="1" lang="ja-JP" altLang="en-US" sz="1000"/>
                    </a:p>
                  </a:txBody>
                  <a:tcPr/>
                </a:tc>
                <a:tc>
                  <a:txBody>
                    <a:bodyPr/>
                    <a:lstStyle/>
                    <a:p>
                      <a:endParaRPr kumimoji="1" lang="ja-JP" altLang="en-US" sz="1000"/>
                    </a:p>
                  </a:txBody>
                  <a:tcPr/>
                </a:tc>
                <a:extLst>
                  <a:ext uri="{0D108BD9-81ED-4DB2-BD59-A6C34878D82A}">
                    <a16:rowId xmlns:a16="http://schemas.microsoft.com/office/drawing/2014/main" val="4207941749"/>
                  </a:ext>
                </a:extLst>
              </a:tr>
              <a:tr h="136215">
                <a:tc>
                  <a:txBody>
                    <a:bodyPr/>
                    <a:lstStyle/>
                    <a:p>
                      <a:r>
                        <a:rPr kumimoji="1" lang="en-US" altLang="ja-JP" sz="1000"/>
                        <a:t>TR</a:t>
                      </a:r>
                      <a:r>
                        <a:rPr kumimoji="1" lang="ja-JP" altLang="en-US" sz="1000"/>
                        <a:t>カード</a:t>
                      </a:r>
                    </a:p>
                  </a:txBody>
                  <a:tcPr/>
                </a:tc>
                <a:tc>
                  <a:txBody>
                    <a:bodyPr/>
                    <a:lstStyle/>
                    <a:p>
                      <a:r>
                        <a:rPr kumimoji="1" lang="en-US" altLang="ja-JP" sz="1000"/>
                        <a:t>【GP01】</a:t>
                      </a:r>
                      <a:r>
                        <a:rPr kumimoji="1" lang="ja-JP" altLang="en-US" sz="1000"/>
                        <a:t>強化画面仕様</a:t>
                      </a:r>
                      <a:r>
                        <a:rPr kumimoji="1" lang="en-US" altLang="ja-JP" sz="1000"/>
                        <a:t>.pptx</a:t>
                      </a:r>
                      <a:endParaRPr kumimoji="1" lang="ja-JP" altLang="en-US" sz="1000"/>
                    </a:p>
                  </a:txBody>
                  <a:tcPr/>
                </a:tc>
                <a:tc>
                  <a:txBody>
                    <a:bodyPr/>
                    <a:lstStyle/>
                    <a:p>
                      <a:r>
                        <a:rPr kumimoji="1" lang="ja-JP" altLang="en-US" sz="1000"/>
                        <a:t>●</a:t>
                      </a:r>
                      <a:r>
                        <a:rPr kumimoji="1" lang="en-US" altLang="ja-JP" sz="1000"/>
                        <a:t>TR</a:t>
                      </a:r>
                      <a:r>
                        <a:rPr kumimoji="1" lang="ja-JP" altLang="en-US" sz="1000"/>
                        <a:t>カード詳細画面</a:t>
                      </a:r>
                    </a:p>
                  </a:txBody>
                  <a:tcPr/>
                </a:tc>
                <a:extLst>
                  <a:ext uri="{0D108BD9-81ED-4DB2-BD59-A6C34878D82A}">
                    <a16:rowId xmlns:a16="http://schemas.microsoft.com/office/drawing/2014/main" val="393064435"/>
                  </a:ext>
                </a:extLst>
              </a:tr>
              <a:tr h="136215">
                <a:tc>
                  <a:txBody>
                    <a:bodyPr/>
                    <a:lstStyle/>
                    <a:p>
                      <a:r>
                        <a:rPr kumimoji="1" lang="ja-JP" altLang="en-US" sz="1000"/>
                        <a:t>武器</a:t>
                      </a:r>
                    </a:p>
                  </a:txBody>
                  <a:tcPr/>
                </a:tc>
                <a:tc>
                  <a:txBody>
                    <a:bodyPr/>
                    <a:lstStyle/>
                    <a:p>
                      <a:r>
                        <a:rPr kumimoji="1" lang="ja-JP" altLang="en-US" sz="1000"/>
                        <a:t>↓</a:t>
                      </a:r>
                    </a:p>
                  </a:txBody>
                  <a:tcPr/>
                </a:tc>
                <a:tc>
                  <a:txBody>
                    <a:bodyPr/>
                    <a:lstStyle/>
                    <a:p>
                      <a:endParaRPr kumimoji="1" lang="ja-JP" altLang="en-US" sz="1000"/>
                    </a:p>
                  </a:txBody>
                  <a:tcPr/>
                </a:tc>
                <a:extLst>
                  <a:ext uri="{0D108BD9-81ED-4DB2-BD59-A6C34878D82A}">
                    <a16:rowId xmlns:a16="http://schemas.microsoft.com/office/drawing/2014/main" val="894830487"/>
                  </a:ext>
                </a:extLst>
              </a:tr>
              <a:tr h="136215">
                <a:tc>
                  <a:txBody>
                    <a:bodyPr/>
                    <a:lstStyle/>
                    <a:p>
                      <a:r>
                        <a:rPr kumimoji="1" lang="ja-JP" altLang="en-US" sz="1000"/>
                        <a:t>パーツ</a:t>
                      </a:r>
                    </a:p>
                  </a:txBody>
                  <a:tcPr/>
                </a:tc>
                <a:tc>
                  <a:txBody>
                    <a:bodyPr/>
                    <a:lstStyle/>
                    <a:p>
                      <a:r>
                        <a:rPr kumimoji="1" lang="ja-JP" altLang="en-US" sz="100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000"/>
                    </a:p>
                  </a:txBody>
                  <a:tcPr/>
                </a:tc>
                <a:extLst>
                  <a:ext uri="{0D108BD9-81ED-4DB2-BD59-A6C34878D82A}">
                    <a16:rowId xmlns:a16="http://schemas.microsoft.com/office/drawing/2014/main" val="3906412930"/>
                  </a:ext>
                </a:extLst>
              </a:tr>
              <a:tr h="136215">
                <a:tc>
                  <a:txBody>
                    <a:bodyPr/>
                    <a:lstStyle/>
                    <a:p>
                      <a:r>
                        <a:rPr kumimoji="1" lang="ja-JP" altLang="en-US" sz="1000"/>
                        <a:t>結晶</a:t>
                      </a:r>
                    </a:p>
                  </a:txBody>
                  <a:tcPr/>
                </a:tc>
                <a:tc>
                  <a:txBody>
                    <a:bodyPr/>
                    <a:lstStyle/>
                    <a:p>
                      <a:r>
                        <a:rPr kumimoji="1" lang="en-US" altLang="ja-JP" sz="1000"/>
                        <a:t>【GP01】</a:t>
                      </a:r>
                      <a:r>
                        <a:rPr kumimoji="1" lang="ja-JP" altLang="en-US" sz="1000"/>
                        <a:t>図鑑仕様</a:t>
                      </a:r>
                      <a:r>
                        <a:rPr kumimoji="1" lang="en-US" altLang="ja-JP" sz="1000"/>
                        <a:t>.pptx</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t>●武器・パーツ・結晶</a:t>
                      </a:r>
                    </a:p>
                  </a:txBody>
                  <a:tcPr/>
                </a:tc>
                <a:extLst>
                  <a:ext uri="{0D108BD9-81ED-4DB2-BD59-A6C34878D82A}">
                    <a16:rowId xmlns:a16="http://schemas.microsoft.com/office/drawing/2014/main" val="2139012620"/>
                  </a:ext>
                </a:extLst>
              </a:tr>
              <a:tr h="136215">
                <a:tc>
                  <a:txBody>
                    <a:bodyPr/>
                    <a:lstStyle/>
                    <a:p>
                      <a:r>
                        <a:rPr kumimoji="1" lang="ja-JP" altLang="en-US" sz="1000"/>
                        <a:t>素材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t>【GP01】</a:t>
                      </a:r>
                      <a:r>
                        <a:rPr kumimoji="1" lang="ja-JP" altLang="en-US" sz="1000"/>
                        <a:t>強化画面仕様</a:t>
                      </a:r>
                      <a:r>
                        <a:rPr kumimoji="1" lang="en-US" altLang="ja-JP" sz="1000"/>
                        <a:t>.pptx</a:t>
                      </a:r>
                      <a:endParaRPr kumimoji="1" lang="ja-JP" altLang="en-US" sz="1000"/>
                    </a:p>
                  </a:txBody>
                  <a:tcPr/>
                </a:tc>
                <a:tc>
                  <a:txBody>
                    <a:bodyPr/>
                    <a:lstStyle/>
                    <a:p>
                      <a:r>
                        <a:rPr kumimoji="1" lang="en-US" altLang="ja-JP" sz="1000"/>
                        <a:t>eq120a.</a:t>
                      </a:r>
                      <a:r>
                        <a:rPr kumimoji="1" lang="ja-JP" altLang="en-US" sz="1000"/>
                        <a:t>素材詳細ウィンドウ</a:t>
                      </a:r>
                    </a:p>
                  </a:txBody>
                  <a:tcPr/>
                </a:tc>
                <a:extLst>
                  <a:ext uri="{0D108BD9-81ED-4DB2-BD59-A6C34878D82A}">
                    <a16:rowId xmlns:a16="http://schemas.microsoft.com/office/drawing/2014/main" val="1595810901"/>
                  </a:ext>
                </a:extLst>
              </a:tr>
              <a:tr h="136215">
                <a:tc>
                  <a:txBody>
                    <a:bodyPr/>
                    <a:lstStyle/>
                    <a:p>
                      <a:r>
                        <a:rPr kumimoji="1" lang="ja-JP" altLang="en-US" sz="1000"/>
                        <a:t>アイテム</a:t>
                      </a:r>
                    </a:p>
                  </a:txBody>
                  <a:tcPr/>
                </a:tc>
                <a:tc>
                  <a:txBody>
                    <a:bodyPr/>
                    <a:lstStyle/>
                    <a:p>
                      <a:r>
                        <a:rPr kumimoji="1" lang="ja-JP" altLang="en-US" sz="1000"/>
                        <a:t>↓</a:t>
                      </a:r>
                    </a:p>
                  </a:txBody>
                  <a:tcPr/>
                </a:tc>
                <a:tc>
                  <a:txBody>
                    <a:bodyPr/>
                    <a:lstStyle/>
                    <a:p>
                      <a:endParaRPr kumimoji="1" lang="ja-JP" altLang="en-US" sz="1000"/>
                    </a:p>
                  </a:txBody>
                  <a:tcPr/>
                </a:tc>
                <a:extLst>
                  <a:ext uri="{0D108BD9-81ED-4DB2-BD59-A6C34878D82A}">
                    <a16:rowId xmlns:a16="http://schemas.microsoft.com/office/drawing/2014/main" val="1800217475"/>
                  </a:ext>
                </a:extLst>
              </a:tr>
            </a:tbl>
          </a:graphicData>
        </a:graphic>
      </p:graphicFrame>
      <p:pic>
        <p:nvPicPr>
          <p:cNvPr id="4" name="図 3">
            <a:extLst>
              <a:ext uri="{FF2B5EF4-FFF2-40B4-BE49-F238E27FC236}">
                <a16:creationId xmlns:a16="http://schemas.microsoft.com/office/drawing/2014/main" id="{9FACA187-D321-4C78-BF4F-752099A59CD5}"/>
              </a:ext>
            </a:extLst>
          </p:cNvPr>
          <p:cNvPicPr>
            <a:picLocks noChangeAspect="1"/>
          </p:cNvPicPr>
          <p:nvPr/>
        </p:nvPicPr>
        <p:blipFill>
          <a:blip r:embed="rId2"/>
          <a:stretch>
            <a:fillRect/>
          </a:stretch>
        </p:blipFill>
        <p:spPr>
          <a:xfrm>
            <a:off x="643275" y="3667060"/>
            <a:ext cx="2298391" cy="2011854"/>
          </a:xfrm>
          <a:prstGeom prst="rect">
            <a:avLst/>
          </a:prstGeom>
        </p:spPr>
      </p:pic>
      <p:pic>
        <p:nvPicPr>
          <p:cNvPr id="5" name="図 4">
            <a:extLst>
              <a:ext uri="{FF2B5EF4-FFF2-40B4-BE49-F238E27FC236}">
                <a16:creationId xmlns:a16="http://schemas.microsoft.com/office/drawing/2014/main" id="{5D49BA14-293A-42EA-9F3C-0E882B95DB89}"/>
              </a:ext>
            </a:extLst>
          </p:cNvPr>
          <p:cNvPicPr>
            <a:picLocks noChangeAspect="1"/>
          </p:cNvPicPr>
          <p:nvPr/>
        </p:nvPicPr>
        <p:blipFill>
          <a:blip r:embed="rId3"/>
          <a:stretch>
            <a:fillRect/>
          </a:stretch>
        </p:blipFill>
        <p:spPr>
          <a:xfrm>
            <a:off x="3173422" y="3667060"/>
            <a:ext cx="2298391" cy="2152075"/>
          </a:xfrm>
          <a:prstGeom prst="rect">
            <a:avLst/>
          </a:prstGeom>
        </p:spPr>
      </p:pic>
      <p:pic>
        <p:nvPicPr>
          <p:cNvPr id="3" name="図 2">
            <a:extLst>
              <a:ext uri="{FF2B5EF4-FFF2-40B4-BE49-F238E27FC236}">
                <a16:creationId xmlns:a16="http://schemas.microsoft.com/office/drawing/2014/main" id="{0EBE06D7-898F-44BD-92A8-74F3A1B33513}"/>
              </a:ext>
            </a:extLst>
          </p:cNvPr>
          <p:cNvPicPr>
            <a:picLocks noChangeAspect="1"/>
          </p:cNvPicPr>
          <p:nvPr/>
        </p:nvPicPr>
        <p:blipFill>
          <a:blip r:embed="rId4"/>
          <a:stretch>
            <a:fillRect/>
          </a:stretch>
        </p:blipFill>
        <p:spPr>
          <a:xfrm>
            <a:off x="5703569" y="3667060"/>
            <a:ext cx="2298391" cy="2011854"/>
          </a:xfrm>
          <a:prstGeom prst="rect">
            <a:avLst/>
          </a:prstGeom>
        </p:spPr>
      </p:pic>
    </p:spTree>
    <p:extLst>
      <p:ext uri="{BB962C8B-B14F-4D97-AF65-F5344CB8AC3E}">
        <p14:creationId xmlns:p14="http://schemas.microsoft.com/office/powerpoint/2010/main" val="4082306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F86E0B7-F042-4027-8E28-F6D390F27A8E}"/>
              </a:ext>
            </a:extLst>
          </p:cNvPr>
          <p:cNvPicPr>
            <a:picLocks noChangeAspect="1"/>
          </p:cNvPicPr>
          <p:nvPr/>
        </p:nvPicPr>
        <p:blipFill>
          <a:blip r:embed="rId2"/>
          <a:stretch>
            <a:fillRect/>
          </a:stretch>
        </p:blipFill>
        <p:spPr>
          <a:xfrm>
            <a:off x="6230310" y="4334702"/>
            <a:ext cx="2475191" cy="2188654"/>
          </a:xfrm>
          <a:prstGeom prst="rect">
            <a:avLst/>
          </a:prstGeom>
        </p:spPr>
      </p:pic>
      <p:pic>
        <p:nvPicPr>
          <p:cNvPr id="40" name="図 39">
            <a:extLst>
              <a:ext uri="{FF2B5EF4-FFF2-40B4-BE49-F238E27FC236}">
                <a16:creationId xmlns:a16="http://schemas.microsoft.com/office/drawing/2014/main" id="{267B92AB-78F2-49A9-8047-ABEB3F8DCCFB}"/>
              </a:ext>
            </a:extLst>
          </p:cNvPr>
          <p:cNvPicPr>
            <a:picLocks noChangeAspect="1"/>
          </p:cNvPicPr>
          <p:nvPr/>
        </p:nvPicPr>
        <p:blipFill>
          <a:blip r:embed="rId3"/>
          <a:stretch>
            <a:fillRect/>
          </a:stretch>
        </p:blipFill>
        <p:spPr>
          <a:xfrm>
            <a:off x="380913" y="879662"/>
            <a:ext cx="2017561" cy="3568052"/>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21</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618024" cy="276999"/>
          </a:xfrm>
          <a:prstGeom prst="rect">
            <a:avLst/>
          </a:prstGeom>
          <a:noFill/>
        </p:spPr>
        <p:txBody>
          <a:bodyPr wrap="none" rtlCol="0">
            <a:spAutoFit/>
          </a:bodyPr>
          <a:lstStyle/>
          <a:p>
            <a:r>
              <a:rPr kumimoji="1" lang="ja-JP" altLang="en-US" sz="1200" b="1"/>
              <a:t>○</a:t>
            </a:r>
            <a:r>
              <a:rPr kumimoji="1" lang="en-US" altLang="ja-JP" sz="1200" b="1"/>
              <a:t>RE130a</a:t>
            </a:r>
            <a:r>
              <a:rPr kumimoji="1" lang="en-US" altLang="ja-JP" sz="1200" b="1" dirty="0"/>
              <a:t>.</a:t>
            </a:r>
            <a:r>
              <a:rPr kumimoji="1" lang="ja-JP" altLang="en-US" sz="1200" b="1" dirty="0"/>
              <a:t>２倍確認</a:t>
            </a:r>
            <a:r>
              <a:rPr kumimoji="1" lang="ja-JP" altLang="en-US" sz="1000" b="1">
                <a:solidFill>
                  <a:schemeClr val="bg1">
                    <a:lumMod val="85000"/>
                  </a:schemeClr>
                </a:solidFill>
              </a:rPr>
              <a:t>（</a:t>
            </a:r>
            <a:r>
              <a:rPr kumimoji="1" lang="en-US" altLang="ja-JP" sz="1000" b="1">
                <a:solidFill>
                  <a:schemeClr val="bg1">
                    <a:lumMod val="85000"/>
                  </a:schemeClr>
                </a:solidFill>
              </a:rPr>
              <a:t>20200120</a:t>
            </a:r>
            <a:r>
              <a:rPr kumimoji="1" lang="ja-JP" altLang="en-US" sz="1000" b="1">
                <a:solidFill>
                  <a:schemeClr val="bg1">
                    <a:lumMod val="85000"/>
                  </a:schemeClr>
                </a:solidFill>
              </a:rPr>
              <a:t>修正）</a:t>
            </a:r>
            <a:endParaRPr kumimoji="1" lang="ja-JP" altLang="en-US" sz="10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742785" cy="276999"/>
          </a:xfrm>
          <a:prstGeom prst="rect">
            <a:avLst/>
          </a:prstGeom>
          <a:noFill/>
        </p:spPr>
        <p:txBody>
          <a:bodyPr wrap="none" rtlCol="0">
            <a:spAutoFit/>
          </a:bodyPr>
          <a:lstStyle/>
          <a:p>
            <a:r>
              <a:rPr kumimoji="1" lang="en-US" altLang="ja-JP" sz="1200" b="1" dirty="0"/>
              <a:t>01</a:t>
            </a:r>
            <a:r>
              <a:rPr kumimoji="1" lang="ja-JP" altLang="en-US" sz="1200" b="1" dirty="0"/>
              <a:t>．ウィンドウ見出し</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2108269" cy="246221"/>
          </a:xfrm>
          <a:prstGeom prst="rect">
            <a:avLst/>
          </a:prstGeom>
          <a:noFill/>
        </p:spPr>
        <p:txBody>
          <a:bodyPr wrap="none" rtlCol="0">
            <a:spAutoFit/>
          </a:bodyPr>
          <a:lstStyle/>
          <a:p>
            <a:r>
              <a:rPr kumimoji="1" lang="ja-JP" altLang="en-US" sz="1000" dirty="0"/>
              <a:t>ウィンドウの見出しのテキスト。</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819455" cy="276999"/>
          </a:xfrm>
          <a:prstGeom prst="rect">
            <a:avLst/>
          </a:prstGeom>
          <a:noFill/>
        </p:spPr>
        <p:txBody>
          <a:bodyPr wrap="none" rtlCol="0">
            <a:spAutoFit/>
          </a:bodyPr>
          <a:lstStyle/>
          <a:p>
            <a:r>
              <a:rPr kumimoji="1" lang="en-US" altLang="ja-JP" sz="1200" b="1" dirty="0"/>
              <a:t>02</a:t>
            </a:r>
            <a:r>
              <a:rPr kumimoji="1" lang="ja-JP" altLang="en-US" sz="1200" b="1" dirty="0"/>
              <a:t>．本文</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210588" cy="246221"/>
          </a:xfrm>
          <a:prstGeom prst="rect">
            <a:avLst/>
          </a:prstGeom>
          <a:noFill/>
        </p:spPr>
        <p:txBody>
          <a:bodyPr wrap="none" rtlCol="0">
            <a:spAutoFit/>
          </a:bodyPr>
          <a:lstStyle/>
          <a:p>
            <a:r>
              <a:rPr kumimoji="1" lang="ja-JP" altLang="en-US" sz="1000" dirty="0"/>
              <a:t>説明のテキスト。</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669"/>
            <a:ext cx="1963999" cy="276999"/>
          </a:xfrm>
          <a:prstGeom prst="rect">
            <a:avLst/>
          </a:prstGeom>
          <a:noFill/>
        </p:spPr>
        <p:txBody>
          <a:bodyPr wrap="none" rtlCol="0">
            <a:spAutoFit/>
          </a:bodyPr>
          <a:lstStyle/>
          <a:p>
            <a:r>
              <a:rPr kumimoji="1" lang="en-US" altLang="ja-JP" sz="1200" b="1" dirty="0"/>
              <a:t>04</a:t>
            </a:r>
            <a:r>
              <a:rPr kumimoji="1" lang="ja-JP" altLang="en-US" sz="1200" b="1" dirty="0"/>
              <a:t>．所持クリスタル遷移</a:t>
            </a:r>
            <a:endParaRPr kumimoji="1" lang="ja-JP" altLang="en-US" sz="1000" b="1" dirty="0">
              <a:solidFill>
                <a:srgbClr val="FF0000"/>
              </a:solidFill>
            </a:endParaRPr>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668"/>
            <a:ext cx="3262432" cy="400110"/>
          </a:xfrm>
          <a:prstGeom prst="rect">
            <a:avLst/>
          </a:prstGeom>
          <a:noFill/>
        </p:spPr>
        <p:txBody>
          <a:bodyPr wrap="none" rtlCol="0">
            <a:spAutoFit/>
          </a:bodyPr>
          <a:lstStyle/>
          <a:p>
            <a:r>
              <a:rPr kumimoji="1" lang="ja-JP" altLang="en-US" sz="1000" dirty="0"/>
              <a:t>上は現在の所持クリスタル数、購入ボタン。</a:t>
            </a:r>
            <a:endParaRPr kumimoji="1" lang="en-US" altLang="ja-JP" sz="1000" dirty="0"/>
          </a:p>
          <a:p>
            <a:r>
              <a:rPr kumimoji="1" lang="ja-JP" altLang="en-US" sz="1000" dirty="0"/>
              <a:t>矢印および、下の行は変動後のクリスタル数を表示。</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1588897" cy="276999"/>
          </a:xfrm>
          <a:prstGeom prst="rect">
            <a:avLst/>
          </a:prstGeom>
          <a:noFill/>
        </p:spPr>
        <p:txBody>
          <a:bodyPr wrap="none" rtlCol="0">
            <a:spAutoFit/>
          </a:bodyPr>
          <a:lstStyle/>
          <a:p>
            <a:r>
              <a:rPr kumimoji="1" lang="en-US" altLang="ja-JP" sz="1200" b="1" dirty="0"/>
              <a:t>03</a:t>
            </a:r>
            <a:r>
              <a:rPr kumimoji="1" lang="ja-JP" altLang="en-US" sz="1200" b="1" dirty="0"/>
              <a:t>．必要クリスタル</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3518912" cy="246221"/>
          </a:xfrm>
          <a:prstGeom prst="rect">
            <a:avLst/>
          </a:prstGeom>
          <a:noFill/>
        </p:spPr>
        <p:txBody>
          <a:bodyPr wrap="none" rtlCol="0">
            <a:spAutoFit/>
          </a:bodyPr>
          <a:lstStyle/>
          <a:p>
            <a:r>
              <a:rPr kumimoji="1" lang="ja-JP" altLang="en-US" sz="1000" dirty="0"/>
              <a:t>アイテム２倍チャンスをするために必要なクリスタル数。</a:t>
            </a:r>
            <a:endParaRPr kumimoji="1" lang="en-US" altLang="ja-JP" sz="1000" dirty="0"/>
          </a:p>
        </p:txBody>
      </p:sp>
      <p:sp>
        <p:nvSpPr>
          <p:cNvPr id="17" name="テキスト ボックス 16">
            <a:extLst>
              <a:ext uri="{FF2B5EF4-FFF2-40B4-BE49-F238E27FC236}">
                <a16:creationId xmlns:a16="http://schemas.microsoft.com/office/drawing/2014/main" id="{B0B80728-8FFB-4273-9885-094A30F686D8}"/>
              </a:ext>
            </a:extLst>
          </p:cNvPr>
          <p:cNvSpPr txBox="1"/>
          <p:nvPr/>
        </p:nvSpPr>
        <p:spPr>
          <a:xfrm>
            <a:off x="4024310" y="3632276"/>
            <a:ext cx="1281120" cy="276999"/>
          </a:xfrm>
          <a:prstGeom prst="rect">
            <a:avLst/>
          </a:prstGeom>
          <a:noFill/>
        </p:spPr>
        <p:txBody>
          <a:bodyPr wrap="none" rtlCol="0">
            <a:spAutoFit/>
          </a:bodyPr>
          <a:lstStyle/>
          <a:p>
            <a:r>
              <a:rPr kumimoji="1" lang="en-US" altLang="ja-JP" sz="1200" b="1" dirty="0"/>
              <a:t>05</a:t>
            </a:r>
            <a:r>
              <a:rPr kumimoji="1" lang="ja-JP" altLang="en-US" sz="1200" b="1" dirty="0"/>
              <a:t>．２倍ボタン</a:t>
            </a:r>
            <a:endParaRPr kumimoji="1" lang="ja-JP" altLang="en-US" sz="1400" b="1" dirty="0"/>
          </a:p>
        </p:txBody>
      </p:sp>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3909275"/>
            <a:ext cx="2364750" cy="246221"/>
          </a:xfrm>
          <a:prstGeom prst="rect">
            <a:avLst/>
          </a:prstGeom>
          <a:noFill/>
        </p:spPr>
        <p:txBody>
          <a:bodyPr wrap="none" rtlCol="0">
            <a:spAutoFit/>
          </a:bodyPr>
          <a:lstStyle/>
          <a:p>
            <a:r>
              <a:rPr kumimoji="1" lang="ja-JP" altLang="en-US" sz="1000" dirty="0"/>
              <a:t>アイテム２倍チャンスを行うボタン。</a:t>
            </a:r>
            <a:endParaRPr kumimoji="1" lang="en-US" altLang="ja-JP" sz="1000" dirty="0"/>
          </a:p>
        </p:txBody>
      </p:sp>
      <p:cxnSp>
        <p:nvCxnSpPr>
          <p:cNvPr id="24" name="直線コネクタ 23">
            <a:extLst>
              <a:ext uri="{FF2B5EF4-FFF2-40B4-BE49-F238E27FC236}">
                <a16:creationId xmlns:a16="http://schemas.microsoft.com/office/drawing/2014/main" id="{F85D9716-541F-4F79-A9E0-304CF4D5D484}"/>
              </a:ext>
            </a:extLst>
          </p:cNvPr>
          <p:cNvCxnSpPr>
            <a:cxnSpLocks/>
            <a:endCxn id="25" idx="1"/>
          </p:cNvCxnSpPr>
          <p:nvPr/>
        </p:nvCxnSpPr>
        <p:spPr>
          <a:xfrm flipV="1">
            <a:off x="1539295" y="1354732"/>
            <a:ext cx="914754" cy="12547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453AF7C4-626E-49A2-A88B-8228D4B67FBD}"/>
              </a:ext>
            </a:extLst>
          </p:cNvPr>
          <p:cNvSpPr txBox="1"/>
          <p:nvPr/>
        </p:nvSpPr>
        <p:spPr>
          <a:xfrm>
            <a:off x="2454049" y="1254704"/>
            <a:ext cx="1117614" cy="200055"/>
          </a:xfrm>
          <a:prstGeom prst="rect">
            <a:avLst/>
          </a:prstGeom>
          <a:noFill/>
        </p:spPr>
        <p:txBody>
          <a:bodyPr wrap="square" rtlCol="0">
            <a:spAutoFit/>
          </a:bodyPr>
          <a:lstStyle/>
          <a:p>
            <a:r>
              <a:rPr kumimoji="1" lang="en-US" altLang="ja-JP" sz="700" dirty="0"/>
              <a:t>01.</a:t>
            </a:r>
            <a:r>
              <a:rPr kumimoji="1" lang="ja-JP" altLang="en-US" sz="700" dirty="0"/>
              <a:t>ウィンドウ見出し</a:t>
            </a:r>
          </a:p>
        </p:txBody>
      </p:sp>
      <p:cxnSp>
        <p:nvCxnSpPr>
          <p:cNvPr id="26" name="直線コネクタ 25">
            <a:extLst>
              <a:ext uri="{FF2B5EF4-FFF2-40B4-BE49-F238E27FC236}">
                <a16:creationId xmlns:a16="http://schemas.microsoft.com/office/drawing/2014/main" id="{91822B43-06AC-43B5-B79A-A3648D49DE55}"/>
              </a:ext>
            </a:extLst>
          </p:cNvPr>
          <p:cNvCxnSpPr>
            <a:cxnSpLocks/>
            <a:endCxn id="28" idx="1"/>
          </p:cNvCxnSpPr>
          <p:nvPr/>
        </p:nvCxnSpPr>
        <p:spPr>
          <a:xfrm flipV="1">
            <a:off x="1539295" y="1760418"/>
            <a:ext cx="933470" cy="92533"/>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A4807ACF-F668-4380-AC08-CFB65DFA2630}"/>
              </a:ext>
            </a:extLst>
          </p:cNvPr>
          <p:cNvSpPr txBox="1"/>
          <p:nvPr/>
        </p:nvSpPr>
        <p:spPr>
          <a:xfrm>
            <a:off x="2472765" y="1660390"/>
            <a:ext cx="1309121" cy="200055"/>
          </a:xfrm>
          <a:prstGeom prst="rect">
            <a:avLst/>
          </a:prstGeom>
          <a:noFill/>
        </p:spPr>
        <p:txBody>
          <a:bodyPr wrap="square" rtlCol="0">
            <a:spAutoFit/>
          </a:bodyPr>
          <a:lstStyle/>
          <a:p>
            <a:r>
              <a:rPr kumimoji="1" lang="en-US" altLang="ja-JP" sz="700" dirty="0"/>
              <a:t>02.</a:t>
            </a:r>
            <a:r>
              <a:rPr kumimoji="1" lang="ja-JP" altLang="en-US" sz="700" dirty="0"/>
              <a:t>本文</a:t>
            </a:r>
          </a:p>
        </p:txBody>
      </p:sp>
      <p:sp>
        <p:nvSpPr>
          <p:cNvPr id="41" name="テキスト ボックス 40">
            <a:extLst>
              <a:ext uri="{FF2B5EF4-FFF2-40B4-BE49-F238E27FC236}">
                <a16:creationId xmlns:a16="http://schemas.microsoft.com/office/drawing/2014/main" id="{92A07F2E-5AE8-476D-AF02-03217AAC030E}"/>
              </a:ext>
            </a:extLst>
          </p:cNvPr>
          <p:cNvSpPr txBox="1"/>
          <p:nvPr/>
        </p:nvSpPr>
        <p:spPr>
          <a:xfrm>
            <a:off x="2472766" y="2154950"/>
            <a:ext cx="1117614" cy="200055"/>
          </a:xfrm>
          <a:prstGeom prst="rect">
            <a:avLst/>
          </a:prstGeom>
          <a:noFill/>
        </p:spPr>
        <p:txBody>
          <a:bodyPr wrap="square" rtlCol="0">
            <a:spAutoFit/>
          </a:bodyPr>
          <a:lstStyle/>
          <a:p>
            <a:r>
              <a:rPr kumimoji="1" lang="en-US" altLang="ja-JP" sz="700" dirty="0"/>
              <a:t>03.</a:t>
            </a:r>
            <a:r>
              <a:rPr kumimoji="1" lang="ja-JP" altLang="en-US" sz="700" dirty="0"/>
              <a:t>必要クリスタル</a:t>
            </a:r>
          </a:p>
        </p:txBody>
      </p:sp>
      <p:cxnSp>
        <p:nvCxnSpPr>
          <p:cNvPr id="42" name="直線コネクタ 41">
            <a:extLst>
              <a:ext uri="{FF2B5EF4-FFF2-40B4-BE49-F238E27FC236}">
                <a16:creationId xmlns:a16="http://schemas.microsoft.com/office/drawing/2014/main" id="{D664D30B-30E4-4340-9286-6AD895E0CB72}"/>
              </a:ext>
            </a:extLst>
          </p:cNvPr>
          <p:cNvCxnSpPr>
            <a:cxnSpLocks/>
            <a:endCxn id="41" idx="1"/>
          </p:cNvCxnSpPr>
          <p:nvPr/>
        </p:nvCxnSpPr>
        <p:spPr>
          <a:xfrm flipV="1">
            <a:off x="1783080" y="2254978"/>
            <a:ext cx="689686" cy="10435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EECA4C72-EFC3-4F96-A9DD-B911ECC4DAD7}"/>
              </a:ext>
            </a:extLst>
          </p:cNvPr>
          <p:cNvSpPr txBox="1"/>
          <p:nvPr/>
        </p:nvSpPr>
        <p:spPr>
          <a:xfrm>
            <a:off x="2454049" y="2806532"/>
            <a:ext cx="1117614" cy="200055"/>
          </a:xfrm>
          <a:prstGeom prst="rect">
            <a:avLst/>
          </a:prstGeom>
          <a:noFill/>
        </p:spPr>
        <p:txBody>
          <a:bodyPr wrap="square" rtlCol="0">
            <a:spAutoFit/>
          </a:bodyPr>
          <a:lstStyle/>
          <a:p>
            <a:r>
              <a:rPr kumimoji="1" lang="en-US" altLang="ja-JP" sz="700" dirty="0"/>
              <a:t>04.</a:t>
            </a:r>
            <a:r>
              <a:rPr kumimoji="1" lang="ja-JP" altLang="en-US" sz="700" dirty="0"/>
              <a:t>所持クリスタル遷移</a:t>
            </a:r>
          </a:p>
        </p:txBody>
      </p:sp>
      <p:sp>
        <p:nvSpPr>
          <p:cNvPr id="44" name="テキスト ボックス 43">
            <a:extLst>
              <a:ext uri="{FF2B5EF4-FFF2-40B4-BE49-F238E27FC236}">
                <a16:creationId xmlns:a16="http://schemas.microsoft.com/office/drawing/2014/main" id="{C4F371D2-3B99-4B8E-8228-6ABC703C37C5}"/>
              </a:ext>
            </a:extLst>
          </p:cNvPr>
          <p:cNvSpPr txBox="1"/>
          <p:nvPr/>
        </p:nvSpPr>
        <p:spPr>
          <a:xfrm>
            <a:off x="2454049" y="3452153"/>
            <a:ext cx="1117614" cy="200055"/>
          </a:xfrm>
          <a:prstGeom prst="rect">
            <a:avLst/>
          </a:prstGeom>
          <a:noFill/>
        </p:spPr>
        <p:txBody>
          <a:bodyPr wrap="square" rtlCol="0">
            <a:spAutoFit/>
          </a:bodyPr>
          <a:lstStyle/>
          <a:p>
            <a:r>
              <a:rPr kumimoji="1" lang="en-US" altLang="ja-JP" sz="700" dirty="0"/>
              <a:t>05.</a:t>
            </a:r>
            <a:r>
              <a:rPr kumimoji="1" lang="ja-JP" altLang="en-US" sz="700" dirty="0"/>
              <a:t>２倍ボタン</a:t>
            </a:r>
          </a:p>
        </p:txBody>
      </p:sp>
      <p:sp>
        <p:nvSpPr>
          <p:cNvPr id="45" name="テキスト ボックス 44">
            <a:extLst>
              <a:ext uri="{FF2B5EF4-FFF2-40B4-BE49-F238E27FC236}">
                <a16:creationId xmlns:a16="http://schemas.microsoft.com/office/drawing/2014/main" id="{6CF69029-F4B4-4F58-994A-215F7EBE0324}"/>
              </a:ext>
            </a:extLst>
          </p:cNvPr>
          <p:cNvSpPr txBox="1"/>
          <p:nvPr/>
        </p:nvSpPr>
        <p:spPr>
          <a:xfrm>
            <a:off x="2454049" y="3786165"/>
            <a:ext cx="1117614" cy="200055"/>
          </a:xfrm>
          <a:prstGeom prst="rect">
            <a:avLst/>
          </a:prstGeom>
          <a:noFill/>
        </p:spPr>
        <p:txBody>
          <a:bodyPr wrap="square" rtlCol="0">
            <a:spAutoFit/>
          </a:bodyPr>
          <a:lstStyle/>
          <a:p>
            <a:r>
              <a:rPr kumimoji="1" lang="en-US" altLang="ja-JP" sz="700" dirty="0"/>
              <a:t>06</a:t>
            </a:r>
            <a:r>
              <a:rPr kumimoji="1" lang="ja-JP" altLang="en-US" sz="700" dirty="0"/>
              <a:t>やめるボタン</a:t>
            </a:r>
          </a:p>
        </p:txBody>
      </p:sp>
      <p:cxnSp>
        <p:nvCxnSpPr>
          <p:cNvPr id="46" name="直線コネクタ 45">
            <a:extLst>
              <a:ext uri="{FF2B5EF4-FFF2-40B4-BE49-F238E27FC236}">
                <a16:creationId xmlns:a16="http://schemas.microsoft.com/office/drawing/2014/main" id="{C4F5D462-44D8-44A8-9A59-7A831C211175}"/>
              </a:ext>
            </a:extLst>
          </p:cNvPr>
          <p:cNvCxnSpPr>
            <a:cxnSpLocks/>
            <a:endCxn id="43" idx="1"/>
          </p:cNvCxnSpPr>
          <p:nvPr/>
        </p:nvCxnSpPr>
        <p:spPr>
          <a:xfrm flipV="1">
            <a:off x="1539295" y="2906560"/>
            <a:ext cx="914754" cy="12646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B973BDA9-7552-4941-8EDF-F8833DA3B4A1}"/>
              </a:ext>
            </a:extLst>
          </p:cNvPr>
          <p:cNvCxnSpPr>
            <a:cxnSpLocks/>
            <a:endCxn id="44" idx="1"/>
          </p:cNvCxnSpPr>
          <p:nvPr/>
        </p:nvCxnSpPr>
        <p:spPr>
          <a:xfrm>
            <a:off x="1956816" y="3523767"/>
            <a:ext cx="497233" cy="284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FBAB99B5-39A4-444D-BA24-E30E051C8E79}"/>
              </a:ext>
            </a:extLst>
          </p:cNvPr>
          <p:cNvCxnSpPr>
            <a:cxnSpLocks/>
            <a:endCxn id="45" idx="1"/>
          </p:cNvCxnSpPr>
          <p:nvPr/>
        </p:nvCxnSpPr>
        <p:spPr>
          <a:xfrm>
            <a:off x="1188720" y="3557975"/>
            <a:ext cx="1265329" cy="32821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A05AEA5B-E0D6-4B5B-A9D5-3137A71BB411}"/>
              </a:ext>
            </a:extLst>
          </p:cNvPr>
          <p:cNvSpPr txBox="1"/>
          <p:nvPr/>
        </p:nvSpPr>
        <p:spPr>
          <a:xfrm>
            <a:off x="4024310" y="4447884"/>
            <a:ext cx="1435008" cy="276999"/>
          </a:xfrm>
          <a:prstGeom prst="rect">
            <a:avLst/>
          </a:prstGeom>
          <a:noFill/>
        </p:spPr>
        <p:txBody>
          <a:bodyPr wrap="none" rtlCol="0">
            <a:spAutoFit/>
          </a:bodyPr>
          <a:lstStyle/>
          <a:p>
            <a:r>
              <a:rPr kumimoji="1" lang="en-US" altLang="ja-JP" sz="1200" b="1" dirty="0"/>
              <a:t>06</a:t>
            </a:r>
            <a:r>
              <a:rPr kumimoji="1" lang="ja-JP" altLang="en-US" sz="1200" b="1" dirty="0"/>
              <a:t>．やめるボタン</a:t>
            </a:r>
            <a:endParaRPr kumimoji="1" lang="ja-JP" altLang="en-US" sz="1400" b="1" dirty="0">
              <a:solidFill>
                <a:srgbClr val="FF0000"/>
              </a:solidFill>
            </a:endParaRPr>
          </a:p>
        </p:txBody>
      </p:sp>
      <p:sp>
        <p:nvSpPr>
          <p:cNvPr id="54" name="テキスト ボックス 53">
            <a:extLst>
              <a:ext uri="{FF2B5EF4-FFF2-40B4-BE49-F238E27FC236}">
                <a16:creationId xmlns:a16="http://schemas.microsoft.com/office/drawing/2014/main" id="{1CFED7F8-AA0D-4111-9414-C79E0426C0BD}"/>
              </a:ext>
            </a:extLst>
          </p:cNvPr>
          <p:cNvSpPr txBox="1"/>
          <p:nvPr/>
        </p:nvSpPr>
        <p:spPr>
          <a:xfrm>
            <a:off x="4205475" y="4724883"/>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sp>
        <p:nvSpPr>
          <p:cNvPr id="48" name="四角形: 角を丸くする 47">
            <a:extLst>
              <a:ext uri="{FF2B5EF4-FFF2-40B4-BE49-F238E27FC236}">
                <a16:creationId xmlns:a16="http://schemas.microsoft.com/office/drawing/2014/main" id="{08A826C7-D8C4-4BD2-B68D-D1F016579042}"/>
              </a:ext>
            </a:extLst>
          </p:cNvPr>
          <p:cNvSpPr/>
          <p:nvPr/>
        </p:nvSpPr>
        <p:spPr>
          <a:xfrm>
            <a:off x="391886" y="4832280"/>
            <a:ext cx="2918242"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アイテム２倍チャンスを発動させると、</a:t>
            </a:r>
            <a:endParaRPr kumimoji="1" lang="en-US" altLang="ja-JP" sz="1050" dirty="0">
              <a:solidFill>
                <a:schemeClr val="tx1"/>
              </a:solidFill>
            </a:endParaRPr>
          </a:p>
          <a:p>
            <a:r>
              <a:rPr kumimoji="1" lang="ja-JP" altLang="en-US" sz="1050" dirty="0">
                <a:solidFill>
                  <a:schemeClr val="tx1"/>
                </a:solidFill>
              </a:rPr>
              <a:t>ウィンドウを閉じ、その旨メッセージウィンドウ表示（右図）</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その後リザルト画面３（前のページ）に戻る。</a:t>
            </a:r>
            <a:endParaRPr kumimoji="1" lang="en-US" altLang="ja-JP" sz="1050" dirty="0">
              <a:solidFill>
                <a:schemeClr val="tx1"/>
              </a:solidFill>
            </a:endParaRPr>
          </a:p>
          <a:p>
            <a:r>
              <a:rPr kumimoji="1" lang="ja-JP" altLang="en-US" sz="1050" dirty="0">
                <a:solidFill>
                  <a:schemeClr val="tx1"/>
                </a:solidFill>
              </a:rPr>
              <a:t>その画面でアイテムを光らせ発動中ということを表す。</a:t>
            </a:r>
            <a:endParaRPr kumimoji="1" lang="en-US" altLang="ja-JP" sz="1050" dirty="0">
              <a:solidFill>
                <a:schemeClr val="tx1"/>
              </a:solidFill>
            </a:endParaRPr>
          </a:p>
        </p:txBody>
      </p:sp>
    </p:spTree>
    <p:extLst>
      <p:ext uri="{BB962C8B-B14F-4D97-AF65-F5344CB8AC3E}">
        <p14:creationId xmlns:p14="http://schemas.microsoft.com/office/powerpoint/2010/main" val="85069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図 20">
            <a:extLst>
              <a:ext uri="{FF2B5EF4-FFF2-40B4-BE49-F238E27FC236}">
                <a16:creationId xmlns:a16="http://schemas.microsoft.com/office/drawing/2014/main" id="{F454A4E8-692E-44CE-B4C5-2B0468636A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159" y="881972"/>
            <a:ext cx="2010306" cy="3568108"/>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22</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925801" cy="276999"/>
          </a:xfrm>
          <a:prstGeom prst="rect">
            <a:avLst/>
          </a:prstGeom>
          <a:noFill/>
        </p:spPr>
        <p:txBody>
          <a:bodyPr wrap="none" rtlCol="0">
            <a:spAutoFit/>
          </a:bodyPr>
          <a:lstStyle/>
          <a:p>
            <a:r>
              <a:rPr kumimoji="1" lang="ja-JP" altLang="en-US" sz="1200" b="1"/>
              <a:t>○</a:t>
            </a:r>
            <a:r>
              <a:rPr kumimoji="1" lang="en-US" altLang="ja-JP" sz="1200" b="1"/>
              <a:t>RE130b</a:t>
            </a:r>
            <a:r>
              <a:rPr kumimoji="1" lang="en-US" altLang="ja-JP" sz="1200" b="1" dirty="0"/>
              <a:t>.</a:t>
            </a:r>
            <a:r>
              <a:rPr kumimoji="1" lang="ja-JP" altLang="en-US" sz="1200" b="1" dirty="0"/>
              <a:t>欠片オーバー</a:t>
            </a:r>
            <a:r>
              <a:rPr kumimoji="1" lang="ja-JP" altLang="en-US" sz="1000" b="1">
                <a:solidFill>
                  <a:schemeClr val="bg1">
                    <a:lumMod val="85000"/>
                  </a:schemeClr>
                </a:solidFill>
              </a:rPr>
              <a:t>（</a:t>
            </a:r>
            <a:r>
              <a:rPr kumimoji="1" lang="en-US" altLang="ja-JP" sz="1000" b="1">
                <a:solidFill>
                  <a:schemeClr val="bg1">
                    <a:lumMod val="85000"/>
                  </a:schemeClr>
                </a:solidFill>
              </a:rPr>
              <a:t>20200120</a:t>
            </a:r>
            <a:r>
              <a:rPr kumimoji="1" lang="ja-JP" altLang="en-US" sz="1000" b="1">
                <a:solidFill>
                  <a:schemeClr val="bg1">
                    <a:lumMod val="85000"/>
                  </a:schemeClr>
                </a:solidFill>
              </a:rPr>
              <a:t>修正）</a:t>
            </a:r>
            <a:endParaRPr kumimoji="1" lang="ja-JP" altLang="en-US" sz="14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896673" cy="276999"/>
          </a:xfrm>
          <a:prstGeom prst="rect">
            <a:avLst/>
          </a:prstGeom>
          <a:noFill/>
        </p:spPr>
        <p:txBody>
          <a:bodyPr wrap="none" rtlCol="0">
            <a:spAutoFit/>
          </a:bodyPr>
          <a:lstStyle/>
          <a:p>
            <a:r>
              <a:rPr kumimoji="1" lang="en-US" altLang="ja-JP" sz="1200" b="1" dirty="0"/>
              <a:t>01</a:t>
            </a:r>
            <a:r>
              <a:rPr kumimoji="1" lang="ja-JP" altLang="en-US" sz="1200" b="1" dirty="0"/>
              <a:t>．ウインドウタイトル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2108269" cy="246221"/>
          </a:xfrm>
          <a:prstGeom prst="rect">
            <a:avLst/>
          </a:prstGeom>
          <a:noFill/>
        </p:spPr>
        <p:txBody>
          <a:bodyPr wrap="none" rtlCol="0">
            <a:spAutoFit/>
          </a:bodyPr>
          <a:lstStyle/>
          <a:p>
            <a:r>
              <a:rPr kumimoji="1" lang="ja-JP" altLang="en-US" sz="1000" dirty="0"/>
              <a:t>ウィンドウのタイトルテキスト。</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819455" cy="276999"/>
          </a:xfrm>
          <a:prstGeom prst="rect">
            <a:avLst/>
          </a:prstGeom>
          <a:noFill/>
        </p:spPr>
        <p:txBody>
          <a:bodyPr wrap="none" rtlCol="0">
            <a:spAutoFit/>
          </a:bodyPr>
          <a:lstStyle/>
          <a:p>
            <a:r>
              <a:rPr kumimoji="1" lang="en-US" altLang="ja-JP" sz="1200" b="1" dirty="0"/>
              <a:t>02</a:t>
            </a:r>
            <a:r>
              <a:rPr kumimoji="1" lang="ja-JP" altLang="en-US" sz="1200" b="1" dirty="0"/>
              <a:t>．本文</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1210588" cy="246221"/>
          </a:xfrm>
          <a:prstGeom prst="rect">
            <a:avLst/>
          </a:prstGeom>
          <a:noFill/>
        </p:spPr>
        <p:txBody>
          <a:bodyPr wrap="none" rtlCol="0">
            <a:spAutoFit/>
          </a:bodyPr>
          <a:lstStyle/>
          <a:p>
            <a:r>
              <a:rPr kumimoji="1" lang="ja-JP" altLang="en-US" sz="1000" dirty="0"/>
              <a:t>本文のテキスト。</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2816669"/>
            <a:ext cx="1742785" cy="276999"/>
          </a:xfrm>
          <a:prstGeom prst="rect">
            <a:avLst/>
          </a:prstGeom>
          <a:noFill/>
        </p:spPr>
        <p:txBody>
          <a:bodyPr wrap="none" rtlCol="0">
            <a:spAutoFit/>
          </a:bodyPr>
          <a:lstStyle/>
          <a:p>
            <a:r>
              <a:rPr kumimoji="1" lang="en-US" altLang="ja-JP" sz="1200" b="1" dirty="0"/>
              <a:t>04</a:t>
            </a:r>
            <a:r>
              <a:rPr kumimoji="1" lang="ja-JP" altLang="en-US" sz="1200" b="1" dirty="0"/>
              <a:t>．アイテムアイコン</a:t>
            </a:r>
            <a:endParaRPr kumimoji="1" lang="ja-JP" altLang="en-US" sz="1400" b="1" dirty="0"/>
          </a:p>
        </p:txBody>
      </p:sp>
      <p:sp>
        <p:nvSpPr>
          <p:cNvPr id="37" name="テキスト ボックス 36">
            <a:extLst>
              <a:ext uri="{FF2B5EF4-FFF2-40B4-BE49-F238E27FC236}">
                <a16:creationId xmlns:a16="http://schemas.microsoft.com/office/drawing/2014/main" id="{49EAA69C-D231-4AF1-A159-F0B777FCAC93}"/>
              </a:ext>
            </a:extLst>
          </p:cNvPr>
          <p:cNvSpPr txBox="1"/>
          <p:nvPr/>
        </p:nvSpPr>
        <p:spPr>
          <a:xfrm>
            <a:off x="4205475" y="3093668"/>
            <a:ext cx="1595309" cy="246221"/>
          </a:xfrm>
          <a:prstGeom prst="rect">
            <a:avLst/>
          </a:prstGeom>
          <a:noFill/>
        </p:spPr>
        <p:txBody>
          <a:bodyPr wrap="none" rtlCol="0">
            <a:spAutoFit/>
          </a:bodyPr>
          <a:lstStyle/>
          <a:p>
            <a:r>
              <a:rPr kumimoji="1" lang="ja-JP" altLang="en-US" sz="1000" dirty="0"/>
              <a:t>獲得した欠片のアイコン</a:t>
            </a:r>
            <a:endParaRPr kumimoji="1" lang="en-US" altLang="ja-JP" sz="1000"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1127232" cy="276999"/>
          </a:xfrm>
          <a:prstGeom prst="rect">
            <a:avLst/>
          </a:prstGeom>
          <a:noFill/>
        </p:spPr>
        <p:txBody>
          <a:bodyPr wrap="none" rtlCol="0">
            <a:spAutoFit/>
          </a:bodyPr>
          <a:lstStyle/>
          <a:p>
            <a:r>
              <a:rPr kumimoji="1" lang="en-US" altLang="ja-JP" sz="1200" b="1" dirty="0"/>
              <a:t>03</a:t>
            </a:r>
            <a:r>
              <a:rPr kumimoji="1" lang="ja-JP" altLang="en-US" sz="1200" b="1" dirty="0"/>
              <a:t>サブ見出し</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2621230" cy="246221"/>
          </a:xfrm>
          <a:prstGeom prst="rect">
            <a:avLst/>
          </a:prstGeom>
          <a:noFill/>
        </p:spPr>
        <p:txBody>
          <a:bodyPr wrap="none" rtlCol="0">
            <a:spAutoFit/>
          </a:bodyPr>
          <a:lstStyle/>
          <a:p>
            <a:r>
              <a:rPr kumimoji="1" lang="ja-JP" altLang="en-US" sz="1000" dirty="0"/>
              <a:t>「獲得」したものを意味するサブ見出し。</a:t>
            </a:r>
            <a:endParaRPr kumimoji="1" lang="en-US" altLang="ja-JP" sz="1000" dirty="0"/>
          </a:p>
        </p:txBody>
      </p:sp>
      <p:sp>
        <p:nvSpPr>
          <p:cNvPr id="17" name="テキスト ボックス 16">
            <a:extLst>
              <a:ext uri="{FF2B5EF4-FFF2-40B4-BE49-F238E27FC236}">
                <a16:creationId xmlns:a16="http://schemas.microsoft.com/office/drawing/2014/main" id="{B0B80728-8FFB-4273-9885-094A30F686D8}"/>
              </a:ext>
            </a:extLst>
          </p:cNvPr>
          <p:cNvSpPr txBox="1"/>
          <p:nvPr/>
        </p:nvSpPr>
        <p:spPr>
          <a:xfrm>
            <a:off x="4024310" y="3518112"/>
            <a:ext cx="1281120" cy="276999"/>
          </a:xfrm>
          <a:prstGeom prst="rect">
            <a:avLst/>
          </a:prstGeom>
          <a:noFill/>
        </p:spPr>
        <p:txBody>
          <a:bodyPr wrap="none" rtlCol="0">
            <a:spAutoFit/>
          </a:bodyPr>
          <a:lstStyle/>
          <a:p>
            <a:r>
              <a:rPr kumimoji="1" lang="en-US" altLang="ja-JP" sz="1200" b="1" dirty="0"/>
              <a:t>05</a:t>
            </a:r>
            <a:r>
              <a:rPr kumimoji="1" lang="ja-JP" altLang="en-US" sz="1200" b="1" dirty="0"/>
              <a:t>．アイテム名</a:t>
            </a:r>
            <a:endParaRPr kumimoji="1" lang="ja-JP" altLang="en-US" sz="1400" b="1" dirty="0"/>
          </a:p>
        </p:txBody>
      </p:sp>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3795111"/>
            <a:ext cx="825867" cy="246221"/>
          </a:xfrm>
          <a:prstGeom prst="rect">
            <a:avLst/>
          </a:prstGeom>
          <a:noFill/>
        </p:spPr>
        <p:txBody>
          <a:bodyPr wrap="none" rtlCol="0">
            <a:spAutoFit/>
          </a:bodyPr>
          <a:lstStyle/>
          <a:p>
            <a:r>
              <a:rPr kumimoji="1" lang="ja-JP" altLang="en-US" sz="1000" dirty="0"/>
              <a:t>欠片の名称</a:t>
            </a:r>
            <a:endParaRPr kumimoji="1" lang="en-US" altLang="ja-JP" sz="1000" dirty="0"/>
          </a:p>
        </p:txBody>
      </p:sp>
      <p:cxnSp>
        <p:nvCxnSpPr>
          <p:cNvPr id="22" name="直線コネクタ 21">
            <a:extLst>
              <a:ext uri="{FF2B5EF4-FFF2-40B4-BE49-F238E27FC236}">
                <a16:creationId xmlns:a16="http://schemas.microsoft.com/office/drawing/2014/main" id="{49D8E413-ED78-4B8B-B254-26791A85F73F}"/>
              </a:ext>
            </a:extLst>
          </p:cNvPr>
          <p:cNvCxnSpPr>
            <a:cxnSpLocks/>
            <a:endCxn id="23" idx="1"/>
          </p:cNvCxnSpPr>
          <p:nvPr/>
        </p:nvCxnSpPr>
        <p:spPr>
          <a:xfrm flipV="1">
            <a:off x="1515327" y="1594454"/>
            <a:ext cx="947662" cy="29876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B1FDFAD-20C6-4446-9144-0AA2FB7A55B1}"/>
              </a:ext>
            </a:extLst>
          </p:cNvPr>
          <p:cNvSpPr txBox="1"/>
          <p:nvPr/>
        </p:nvSpPr>
        <p:spPr>
          <a:xfrm>
            <a:off x="2462989" y="1494426"/>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4" name="テキスト ボックス 23">
            <a:extLst>
              <a:ext uri="{FF2B5EF4-FFF2-40B4-BE49-F238E27FC236}">
                <a16:creationId xmlns:a16="http://schemas.microsoft.com/office/drawing/2014/main" id="{672A5B9B-6837-45D3-806C-59263945F9DE}"/>
              </a:ext>
            </a:extLst>
          </p:cNvPr>
          <p:cNvSpPr txBox="1"/>
          <p:nvPr/>
        </p:nvSpPr>
        <p:spPr>
          <a:xfrm>
            <a:off x="2462989" y="1816396"/>
            <a:ext cx="489236" cy="200055"/>
          </a:xfrm>
          <a:prstGeom prst="rect">
            <a:avLst/>
          </a:prstGeom>
          <a:noFill/>
        </p:spPr>
        <p:txBody>
          <a:bodyPr wrap="none" rtlCol="0">
            <a:spAutoFit/>
          </a:bodyPr>
          <a:lstStyle/>
          <a:p>
            <a:r>
              <a:rPr kumimoji="1" lang="en-US" altLang="ja-JP" sz="700" dirty="0"/>
              <a:t>02.</a:t>
            </a:r>
            <a:r>
              <a:rPr kumimoji="1" lang="ja-JP" altLang="en-US" sz="700" dirty="0"/>
              <a:t>本文</a:t>
            </a:r>
          </a:p>
        </p:txBody>
      </p:sp>
      <p:cxnSp>
        <p:nvCxnSpPr>
          <p:cNvPr id="25" name="直線コネクタ 24">
            <a:extLst>
              <a:ext uri="{FF2B5EF4-FFF2-40B4-BE49-F238E27FC236}">
                <a16:creationId xmlns:a16="http://schemas.microsoft.com/office/drawing/2014/main" id="{3D73BA27-E895-4677-9D5A-2AB4F0F4248D}"/>
              </a:ext>
            </a:extLst>
          </p:cNvPr>
          <p:cNvCxnSpPr>
            <a:cxnSpLocks/>
            <a:endCxn id="24" idx="1"/>
          </p:cNvCxnSpPr>
          <p:nvPr/>
        </p:nvCxnSpPr>
        <p:spPr>
          <a:xfrm flipV="1">
            <a:off x="1867211" y="1916424"/>
            <a:ext cx="595778" cy="26620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FCE0B810-703E-4190-A5B5-D3618392B46F}"/>
              </a:ext>
            </a:extLst>
          </p:cNvPr>
          <p:cNvSpPr txBox="1"/>
          <p:nvPr/>
        </p:nvSpPr>
        <p:spPr>
          <a:xfrm>
            <a:off x="2462989" y="2138366"/>
            <a:ext cx="758541" cy="200055"/>
          </a:xfrm>
          <a:prstGeom prst="rect">
            <a:avLst/>
          </a:prstGeom>
          <a:noFill/>
        </p:spPr>
        <p:txBody>
          <a:bodyPr wrap="none" rtlCol="0">
            <a:spAutoFit/>
          </a:bodyPr>
          <a:lstStyle/>
          <a:p>
            <a:r>
              <a:rPr kumimoji="1" lang="en-US" altLang="ja-JP" sz="700" dirty="0"/>
              <a:t>03.</a:t>
            </a:r>
            <a:r>
              <a:rPr kumimoji="1" lang="ja-JP" altLang="en-US" sz="700" dirty="0"/>
              <a:t>サブ見出し</a:t>
            </a:r>
          </a:p>
        </p:txBody>
      </p:sp>
      <p:sp>
        <p:nvSpPr>
          <p:cNvPr id="28" name="テキスト ボックス 27">
            <a:extLst>
              <a:ext uri="{FF2B5EF4-FFF2-40B4-BE49-F238E27FC236}">
                <a16:creationId xmlns:a16="http://schemas.microsoft.com/office/drawing/2014/main" id="{E4C58105-C61C-40DA-BCB1-FA3CE6F1A041}"/>
              </a:ext>
            </a:extLst>
          </p:cNvPr>
          <p:cNvSpPr txBox="1"/>
          <p:nvPr/>
        </p:nvSpPr>
        <p:spPr>
          <a:xfrm>
            <a:off x="2462989" y="2427780"/>
            <a:ext cx="1067921" cy="200055"/>
          </a:xfrm>
          <a:prstGeom prst="rect">
            <a:avLst/>
          </a:prstGeom>
          <a:noFill/>
        </p:spPr>
        <p:txBody>
          <a:bodyPr wrap="none" rtlCol="0">
            <a:spAutoFit/>
          </a:bodyPr>
          <a:lstStyle/>
          <a:p>
            <a:r>
              <a:rPr kumimoji="1" lang="en-US" altLang="ja-JP" sz="700" dirty="0"/>
              <a:t>04.</a:t>
            </a:r>
            <a:r>
              <a:rPr kumimoji="1" lang="ja-JP" altLang="en-US" sz="700" dirty="0"/>
              <a:t>アイテムアイコン</a:t>
            </a:r>
          </a:p>
        </p:txBody>
      </p:sp>
      <p:cxnSp>
        <p:nvCxnSpPr>
          <p:cNvPr id="29" name="直線コネクタ 28">
            <a:extLst>
              <a:ext uri="{FF2B5EF4-FFF2-40B4-BE49-F238E27FC236}">
                <a16:creationId xmlns:a16="http://schemas.microsoft.com/office/drawing/2014/main" id="{58F03D81-19D1-46F9-BE63-3F2940CAA0A8}"/>
              </a:ext>
            </a:extLst>
          </p:cNvPr>
          <p:cNvCxnSpPr>
            <a:cxnSpLocks/>
            <a:endCxn id="26" idx="1"/>
          </p:cNvCxnSpPr>
          <p:nvPr/>
        </p:nvCxnSpPr>
        <p:spPr>
          <a:xfrm flipV="1">
            <a:off x="1484338" y="2238394"/>
            <a:ext cx="978651" cy="15523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E1F555C6-7CC2-4229-8952-30387935B20B}"/>
              </a:ext>
            </a:extLst>
          </p:cNvPr>
          <p:cNvCxnSpPr>
            <a:cxnSpLocks/>
            <a:endCxn id="28" idx="1"/>
          </p:cNvCxnSpPr>
          <p:nvPr/>
        </p:nvCxnSpPr>
        <p:spPr>
          <a:xfrm flipV="1">
            <a:off x="1399814" y="2527808"/>
            <a:ext cx="1063175" cy="12078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6CF4B56D-E23B-4B91-BD13-8D4A9F8FED75}"/>
              </a:ext>
            </a:extLst>
          </p:cNvPr>
          <p:cNvSpPr txBox="1"/>
          <p:nvPr/>
        </p:nvSpPr>
        <p:spPr>
          <a:xfrm>
            <a:off x="2462989" y="2755113"/>
            <a:ext cx="758541" cy="200055"/>
          </a:xfrm>
          <a:prstGeom prst="rect">
            <a:avLst/>
          </a:prstGeom>
          <a:noFill/>
        </p:spPr>
        <p:txBody>
          <a:bodyPr wrap="none" rtlCol="0">
            <a:spAutoFit/>
          </a:bodyPr>
          <a:lstStyle/>
          <a:p>
            <a:r>
              <a:rPr kumimoji="1" lang="en-US" altLang="ja-JP" sz="700" dirty="0"/>
              <a:t>05.</a:t>
            </a:r>
            <a:r>
              <a:rPr kumimoji="1" lang="ja-JP" altLang="en-US" sz="700" dirty="0"/>
              <a:t>アイテム名</a:t>
            </a:r>
          </a:p>
        </p:txBody>
      </p:sp>
      <p:sp>
        <p:nvSpPr>
          <p:cNvPr id="39" name="テキスト ボックス 38">
            <a:extLst>
              <a:ext uri="{FF2B5EF4-FFF2-40B4-BE49-F238E27FC236}">
                <a16:creationId xmlns:a16="http://schemas.microsoft.com/office/drawing/2014/main" id="{AE83B544-D069-496B-B51C-61728905FB6D}"/>
              </a:ext>
            </a:extLst>
          </p:cNvPr>
          <p:cNvSpPr txBox="1"/>
          <p:nvPr/>
        </p:nvSpPr>
        <p:spPr>
          <a:xfrm>
            <a:off x="2462989" y="3014520"/>
            <a:ext cx="848309" cy="200055"/>
          </a:xfrm>
          <a:prstGeom prst="rect">
            <a:avLst/>
          </a:prstGeom>
          <a:noFill/>
        </p:spPr>
        <p:txBody>
          <a:bodyPr wrap="none" rtlCol="0">
            <a:spAutoFit/>
          </a:bodyPr>
          <a:lstStyle/>
          <a:p>
            <a:r>
              <a:rPr kumimoji="1" lang="en-US" altLang="ja-JP" sz="700" dirty="0"/>
              <a:t>06.</a:t>
            </a:r>
            <a:r>
              <a:rPr kumimoji="1" lang="ja-JP" altLang="en-US" sz="700" dirty="0"/>
              <a:t>捨てるボタン</a:t>
            </a:r>
          </a:p>
        </p:txBody>
      </p:sp>
      <p:sp>
        <p:nvSpPr>
          <p:cNvPr id="40" name="テキスト ボックス 39">
            <a:extLst>
              <a:ext uri="{FF2B5EF4-FFF2-40B4-BE49-F238E27FC236}">
                <a16:creationId xmlns:a16="http://schemas.microsoft.com/office/drawing/2014/main" id="{BE29EBAB-E143-492C-8A6C-E7668656CEEA}"/>
              </a:ext>
            </a:extLst>
          </p:cNvPr>
          <p:cNvSpPr txBox="1"/>
          <p:nvPr/>
        </p:nvSpPr>
        <p:spPr>
          <a:xfrm>
            <a:off x="2462989" y="3394974"/>
            <a:ext cx="938077" cy="200055"/>
          </a:xfrm>
          <a:prstGeom prst="rect">
            <a:avLst/>
          </a:prstGeom>
          <a:noFill/>
        </p:spPr>
        <p:txBody>
          <a:bodyPr wrap="none" rtlCol="0">
            <a:spAutoFit/>
          </a:bodyPr>
          <a:lstStyle/>
          <a:p>
            <a:r>
              <a:rPr kumimoji="1" lang="en-US" altLang="ja-JP" sz="700" dirty="0"/>
              <a:t>07.</a:t>
            </a:r>
            <a:r>
              <a:rPr kumimoji="1" lang="ja-JP" altLang="en-US" sz="700" dirty="0"/>
              <a:t>抽出装置ボタン</a:t>
            </a:r>
          </a:p>
        </p:txBody>
      </p:sp>
      <p:cxnSp>
        <p:nvCxnSpPr>
          <p:cNvPr id="41" name="直線コネクタ 40">
            <a:extLst>
              <a:ext uri="{FF2B5EF4-FFF2-40B4-BE49-F238E27FC236}">
                <a16:creationId xmlns:a16="http://schemas.microsoft.com/office/drawing/2014/main" id="{3D666283-A26B-4157-9D14-70CD66260561}"/>
              </a:ext>
            </a:extLst>
          </p:cNvPr>
          <p:cNvCxnSpPr>
            <a:cxnSpLocks/>
            <a:endCxn id="38" idx="1"/>
          </p:cNvCxnSpPr>
          <p:nvPr/>
        </p:nvCxnSpPr>
        <p:spPr>
          <a:xfrm flipV="1">
            <a:off x="1457570" y="2855141"/>
            <a:ext cx="1005419" cy="868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262C6C06-C380-4AD3-AE69-9BCA1DAE0B8D}"/>
              </a:ext>
            </a:extLst>
          </p:cNvPr>
          <p:cNvCxnSpPr>
            <a:cxnSpLocks/>
            <a:endCxn id="39" idx="1"/>
          </p:cNvCxnSpPr>
          <p:nvPr/>
        </p:nvCxnSpPr>
        <p:spPr>
          <a:xfrm flipV="1">
            <a:off x="1200150" y="3114548"/>
            <a:ext cx="1262839" cy="12212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5A420E6D-BC58-4899-A345-DF1C27DCA2F4}"/>
              </a:ext>
            </a:extLst>
          </p:cNvPr>
          <p:cNvCxnSpPr>
            <a:cxnSpLocks/>
            <a:endCxn id="40" idx="1"/>
          </p:cNvCxnSpPr>
          <p:nvPr/>
        </p:nvCxnSpPr>
        <p:spPr>
          <a:xfrm>
            <a:off x="2047875" y="3336696"/>
            <a:ext cx="415114" cy="158306"/>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E4F197F2-B744-400E-88AD-134CE637784A}"/>
              </a:ext>
            </a:extLst>
          </p:cNvPr>
          <p:cNvSpPr txBox="1"/>
          <p:nvPr/>
        </p:nvSpPr>
        <p:spPr>
          <a:xfrm>
            <a:off x="4024310" y="4179831"/>
            <a:ext cx="1435008" cy="276999"/>
          </a:xfrm>
          <a:prstGeom prst="rect">
            <a:avLst/>
          </a:prstGeom>
          <a:noFill/>
        </p:spPr>
        <p:txBody>
          <a:bodyPr wrap="none" rtlCol="0">
            <a:spAutoFit/>
          </a:bodyPr>
          <a:lstStyle/>
          <a:p>
            <a:r>
              <a:rPr kumimoji="1" lang="en-US" altLang="ja-JP" sz="1200" b="1" dirty="0"/>
              <a:t>06</a:t>
            </a:r>
            <a:r>
              <a:rPr kumimoji="1" lang="ja-JP" altLang="en-US" sz="1200" b="1" dirty="0"/>
              <a:t>．捨てるボタン</a:t>
            </a:r>
            <a:endParaRPr kumimoji="1" lang="ja-JP" altLang="en-US" sz="1400" b="1" dirty="0"/>
          </a:p>
        </p:txBody>
      </p:sp>
      <p:sp>
        <p:nvSpPr>
          <p:cNvPr id="45" name="テキスト ボックス 44">
            <a:extLst>
              <a:ext uri="{FF2B5EF4-FFF2-40B4-BE49-F238E27FC236}">
                <a16:creationId xmlns:a16="http://schemas.microsoft.com/office/drawing/2014/main" id="{943F2854-E2E0-4271-A71B-1CD61F2B3DD6}"/>
              </a:ext>
            </a:extLst>
          </p:cNvPr>
          <p:cNvSpPr txBox="1"/>
          <p:nvPr/>
        </p:nvSpPr>
        <p:spPr>
          <a:xfrm>
            <a:off x="4205475" y="4456830"/>
            <a:ext cx="2492990" cy="246221"/>
          </a:xfrm>
          <a:prstGeom prst="rect">
            <a:avLst/>
          </a:prstGeom>
          <a:noFill/>
        </p:spPr>
        <p:txBody>
          <a:bodyPr wrap="none" rtlCol="0">
            <a:spAutoFit/>
          </a:bodyPr>
          <a:lstStyle/>
          <a:p>
            <a:r>
              <a:rPr kumimoji="1" lang="ja-JP" altLang="en-US" sz="1000" dirty="0"/>
              <a:t>欠片の所持をあきらめて捨てるボタン。</a:t>
            </a:r>
            <a:endParaRPr kumimoji="1" lang="en-US" altLang="ja-JP" sz="1000" dirty="0"/>
          </a:p>
        </p:txBody>
      </p:sp>
      <p:sp>
        <p:nvSpPr>
          <p:cNvPr id="46" name="テキスト ボックス 45">
            <a:extLst>
              <a:ext uri="{FF2B5EF4-FFF2-40B4-BE49-F238E27FC236}">
                <a16:creationId xmlns:a16="http://schemas.microsoft.com/office/drawing/2014/main" id="{F530C429-DD64-402A-B05E-FFD79AA6D43F}"/>
              </a:ext>
            </a:extLst>
          </p:cNvPr>
          <p:cNvSpPr txBox="1"/>
          <p:nvPr/>
        </p:nvSpPr>
        <p:spPr>
          <a:xfrm>
            <a:off x="4024315" y="4884780"/>
            <a:ext cx="1588897" cy="276999"/>
          </a:xfrm>
          <a:prstGeom prst="rect">
            <a:avLst/>
          </a:prstGeom>
          <a:noFill/>
        </p:spPr>
        <p:txBody>
          <a:bodyPr wrap="none" rtlCol="0">
            <a:spAutoFit/>
          </a:bodyPr>
          <a:lstStyle/>
          <a:p>
            <a:r>
              <a:rPr kumimoji="1" lang="en-US" altLang="ja-JP" sz="1200" b="1" dirty="0"/>
              <a:t>07</a:t>
            </a:r>
            <a:r>
              <a:rPr kumimoji="1" lang="ja-JP" altLang="en-US" sz="1200" b="1" dirty="0"/>
              <a:t>．抽出装置ボタン</a:t>
            </a:r>
            <a:endParaRPr kumimoji="1" lang="ja-JP" altLang="en-US" sz="1400" b="1" dirty="0"/>
          </a:p>
        </p:txBody>
      </p:sp>
      <p:sp>
        <p:nvSpPr>
          <p:cNvPr id="47" name="テキスト ボックス 46">
            <a:extLst>
              <a:ext uri="{FF2B5EF4-FFF2-40B4-BE49-F238E27FC236}">
                <a16:creationId xmlns:a16="http://schemas.microsoft.com/office/drawing/2014/main" id="{25487328-EB95-43C2-9643-5B0FB579CC67}"/>
              </a:ext>
            </a:extLst>
          </p:cNvPr>
          <p:cNvSpPr txBox="1"/>
          <p:nvPr/>
        </p:nvSpPr>
        <p:spPr>
          <a:xfrm>
            <a:off x="4205480" y="5161779"/>
            <a:ext cx="2108269" cy="246221"/>
          </a:xfrm>
          <a:prstGeom prst="rect">
            <a:avLst/>
          </a:prstGeom>
          <a:noFill/>
        </p:spPr>
        <p:txBody>
          <a:bodyPr wrap="none" rtlCol="0">
            <a:spAutoFit/>
          </a:bodyPr>
          <a:lstStyle/>
          <a:p>
            <a:r>
              <a:rPr kumimoji="1" lang="ja-JP" altLang="en-US" sz="1000"/>
              <a:t>抽出装置画面へ遷移するボタン。</a:t>
            </a:r>
            <a:endParaRPr kumimoji="1" lang="en-US" altLang="ja-JP" sz="1000" dirty="0"/>
          </a:p>
        </p:txBody>
      </p:sp>
    </p:spTree>
    <p:extLst>
      <p:ext uri="{BB962C8B-B14F-4D97-AF65-F5344CB8AC3E}">
        <p14:creationId xmlns:p14="http://schemas.microsoft.com/office/powerpoint/2010/main" val="41654364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C54ABF3E-11A1-4406-9198-BF4585315665}"/>
              </a:ext>
            </a:extLst>
          </p:cNvPr>
          <p:cNvPicPr>
            <a:picLocks noChangeAspect="1"/>
          </p:cNvPicPr>
          <p:nvPr/>
        </p:nvPicPr>
        <p:blipFill>
          <a:blip r:embed="rId2"/>
          <a:stretch>
            <a:fillRect/>
          </a:stretch>
        </p:blipFill>
        <p:spPr>
          <a:xfrm>
            <a:off x="313432" y="831512"/>
            <a:ext cx="3686928" cy="3811381"/>
          </a:xfrm>
          <a:prstGeom prst="rect">
            <a:avLst/>
          </a:prstGeom>
        </p:spPr>
      </p:pic>
      <p:sp>
        <p:nvSpPr>
          <p:cNvPr id="18" name="テキスト ボックス 17">
            <a:extLst>
              <a:ext uri="{FF2B5EF4-FFF2-40B4-BE49-F238E27FC236}">
                <a16:creationId xmlns:a16="http://schemas.microsoft.com/office/drawing/2014/main" id="{6B81DD6A-8E8E-4659-8C52-8BC2AD1780E4}"/>
              </a:ext>
            </a:extLst>
          </p:cNvPr>
          <p:cNvSpPr txBox="1"/>
          <p:nvPr/>
        </p:nvSpPr>
        <p:spPr>
          <a:xfrm>
            <a:off x="4205475" y="3555333"/>
            <a:ext cx="2621230" cy="246221"/>
          </a:xfrm>
          <a:prstGeom prst="rect">
            <a:avLst/>
          </a:prstGeom>
          <a:noFill/>
        </p:spPr>
        <p:txBody>
          <a:bodyPr wrap="none" rtlCol="0">
            <a:spAutoFit/>
          </a:bodyPr>
          <a:lstStyle/>
          <a:p>
            <a:r>
              <a:rPr kumimoji="1" lang="ja-JP" altLang="en-US" sz="1000" dirty="0"/>
              <a:t>次の表示に進むボタン。演出終了後表示。</a:t>
            </a:r>
            <a:endParaRPr kumimoji="1" lang="en-US" altLang="ja-JP" sz="1000" dirty="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23</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88659" cy="276999"/>
          </a:xfrm>
          <a:prstGeom prst="rect">
            <a:avLst/>
          </a:prstGeom>
          <a:noFill/>
        </p:spPr>
        <p:txBody>
          <a:bodyPr wrap="none" rtlCol="0">
            <a:spAutoFit/>
          </a:bodyPr>
          <a:lstStyle/>
          <a:p>
            <a:r>
              <a:rPr kumimoji="1" lang="ja-JP" altLang="en-US" sz="1200" b="1"/>
              <a:t>○</a:t>
            </a:r>
            <a:r>
              <a:rPr kumimoji="1" lang="en-US" altLang="ja-JP" sz="1200" b="1"/>
              <a:t>RE140.</a:t>
            </a:r>
            <a:r>
              <a:rPr kumimoji="1" lang="ja-JP" altLang="en-US" sz="1200" b="1" dirty="0"/>
              <a:t>リザルト画面４</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896673" cy="276999"/>
          </a:xfrm>
          <a:prstGeom prst="rect">
            <a:avLst/>
          </a:prstGeom>
          <a:noFill/>
        </p:spPr>
        <p:txBody>
          <a:bodyPr wrap="none" rtlCol="0">
            <a:spAutoFit/>
          </a:bodyPr>
          <a:lstStyle/>
          <a:p>
            <a:r>
              <a:rPr kumimoji="1" lang="en-US" altLang="ja-JP" sz="1200" b="1" dirty="0"/>
              <a:t>01</a:t>
            </a:r>
            <a:r>
              <a:rPr kumimoji="1" lang="ja-JP" altLang="en-US" sz="1200" b="1" dirty="0"/>
              <a:t>．ミッションタイトル</a:t>
            </a:r>
            <a:endParaRPr kumimoji="1" lang="ja-JP" altLang="en-US" sz="14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467068" cy="246221"/>
          </a:xfrm>
          <a:prstGeom prst="rect">
            <a:avLst/>
          </a:prstGeom>
          <a:noFill/>
        </p:spPr>
        <p:txBody>
          <a:bodyPr wrap="none" rtlCol="0">
            <a:spAutoFit/>
          </a:bodyPr>
          <a:lstStyle/>
          <a:p>
            <a:r>
              <a:rPr kumimoji="1" lang="ja-JP" altLang="en-US" sz="1000" dirty="0"/>
              <a:t>本ページのタイトル。</a:t>
            </a:r>
            <a:endParaRPr kumimoji="1" lang="en-US" altLang="ja-JP" sz="1000" dirty="0"/>
          </a:p>
        </p:txBody>
      </p:sp>
      <p:sp>
        <p:nvSpPr>
          <p:cNvPr id="34" name="テキスト ボックス 33">
            <a:extLst>
              <a:ext uri="{FF2B5EF4-FFF2-40B4-BE49-F238E27FC236}">
                <a16:creationId xmlns:a16="http://schemas.microsoft.com/office/drawing/2014/main" id="{586C42B8-C392-402E-AA5D-114D42802584}"/>
              </a:ext>
            </a:extLst>
          </p:cNvPr>
          <p:cNvSpPr txBox="1"/>
          <p:nvPr/>
        </p:nvSpPr>
        <p:spPr>
          <a:xfrm>
            <a:off x="4024310" y="1493231"/>
            <a:ext cx="1588897" cy="276999"/>
          </a:xfrm>
          <a:prstGeom prst="rect">
            <a:avLst/>
          </a:prstGeom>
          <a:noFill/>
        </p:spPr>
        <p:txBody>
          <a:bodyPr wrap="none" rtlCol="0">
            <a:spAutoFit/>
          </a:bodyPr>
          <a:lstStyle/>
          <a:p>
            <a:r>
              <a:rPr kumimoji="1" lang="en-US" altLang="ja-JP" sz="1200" b="1" dirty="0"/>
              <a:t>02</a:t>
            </a:r>
            <a:r>
              <a:rPr kumimoji="1" lang="ja-JP" altLang="en-US" sz="1200" b="1" dirty="0"/>
              <a:t>．ミッション表示</a:t>
            </a:r>
            <a:endParaRPr kumimoji="1" lang="ja-JP" altLang="en-US" sz="1400" b="1" dirty="0"/>
          </a:p>
        </p:txBody>
      </p:sp>
      <p:sp>
        <p:nvSpPr>
          <p:cNvPr id="35" name="テキスト ボックス 34">
            <a:extLst>
              <a:ext uri="{FF2B5EF4-FFF2-40B4-BE49-F238E27FC236}">
                <a16:creationId xmlns:a16="http://schemas.microsoft.com/office/drawing/2014/main" id="{3C51AC8D-CCB0-4D2F-8358-21A1A3EB1C8E}"/>
              </a:ext>
            </a:extLst>
          </p:cNvPr>
          <p:cNvSpPr txBox="1"/>
          <p:nvPr/>
        </p:nvSpPr>
        <p:spPr>
          <a:xfrm>
            <a:off x="4205475" y="1770230"/>
            <a:ext cx="2877711" cy="246221"/>
          </a:xfrm>
          <a:prstGeom prst="rect">
            <a:avLst/>
          </a:prstGeom>
          <a:noFill/>
        </p:spPr>
        <p:txBody>
          <a:bodyPr wrap="none" rtlCol="0">
            <a:spAutoFit/>
          </a:bodyPr>
          <a:lstStyle/>
          <a:p>
            <a:r>
              <a:rPr kumimoji="1" lang="ja-JP" altLang="en-US" sz="1000" dirty="0"/>
              <a:t>本作戦クエストの基本ミッションを表示する。</a:t>
            </a:r>
            <a:endParaRPr kumimoji="1" lang="en-US" altLang="ja-JP" sz="1000" dirty="0"/>
          </a:p>
        </p:txBody>
      </p:sp>
      <p:sp>
        <p:nvSpPr>
          <p:cNvPr id="36" name="テキスト ボックス 35">
            <a:extLst>
              <a:ext uri="{FF2B5EF4-FFF2-40B4-BE49-F238E27FC236}">
                <a16:creationId xmlns:a16="http://schemas.microsoft.com/office/drawing/2014/main" id="{26A065D4-333F-424E-B356-258D10FCCA42}"/>
              </a:ext>
            </a:extLst>
          </p:cNvPr>
          <p:cNvSpPr txBox="1"/>
          <p:nvPr/>
        </p:nvSpPr>
        <p:spPr>
          <a:xfrm>
            <a:off x="4024310" y="3278334"/>
            <a:ext cx="1335622"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NEXT</a:t>
            </a:r>
            <a:r>
              <a:rPr kumimoji="1" lang="ja-JP" altLang="en-US" sz="1200" b="1" dirty="0"/>
              <a:t>ボタン</a:t>
            </a:r>
            <a:endParaRPr kumimoji="1" lang="ja-JP" altLang="en-US" sz="1400" b="1" dirty="0"/>
          </a:p>
        </p:txBody>
      </p:sp>
      <p:sp>
        <p:nvSpPr>
          <p:cNvPr id="15" name="テキスト ボックス 14">
            <a:extLst>
              <a:ext uri="{FF2B5EF4-FFF2-40B4-BE49-F238E27FC236}">
                <a16:creationId xmlns:a16="http://schemas.microsoft.com/office/drawing/2014/main" id="{64E27850-22C5-4948-B2DF-D354957A2ADC}"/>
              </a:ext>
            </a:extLst>
          </p:cNvPr>
          <p:cNvSpPr txBox="1"/>
          <p:nvPr/>
        </p:nvSpPr>
        <p:spPr>
          <a:xfrm>
            <a:off x="4024310" y="2154950"/>
            <a:ext cx="1281120" cy="276999"/>
          </a:xfrm>
          <a:prstGeom prst="rect">
            <a:avLst/>
          </a:prstGeom>
          <a:noFill/>
        </p:spPr>
        <p:txBody>
          <a:bodyPr wrap="none" rtlCol="0">
            <a:spAutoFit/>
          </a:bodyPr>
          <a:lstStyle/>
          <a:p>
            <a:r>
              <a:rPr kumimoji="1" lang="en-US" altLang="ja-JP" sz="1200" b="1" dirty="0"/>
              <a:t>03</a:t>
            </a:r>
            <a:r>
              <a:rPr kumimoji="1" lang="ja-JP" altLang="en-US" sz="1200" b="1" dirty="0"/>
              <a:t>．達成マーク</a:t>
            </a:r>
            <a:endParaRPr kumimoji="1" lang="ja-JP" altLang="en-US" sz="1400" b="1" dirty="0"/>
          </a:p>
        </p:txBody>
      </p:sp>
      <p:sp>
        <p:nvSpPr>
          <p:cNvPr id="16" name="テキスト ボックス 15">
            <a:extLst>
              <a:ext uri="{FF2B5EF4-FFF2-40B4-BE49-F238E27FC236}">
                <a16:creationId xmlns:a16="http://schemas.microsoft.com/office/drawing/2014/main" id="{D2BE3FDF-1041-4733-ABDC-1F685E99E680}"/>
              </a:ext>
            </a:extLst>
          </p:cNvPr>
          <p:cNvSpPr txBox="1"/>
          <p:nvPr/>
        </p:nvSpPr>
        <p:spPr>
          <a:xfrm>
            <a:off x="4205475" y="2431949"/>
            <a:ext cx="3903633" cy="707886"/>
          </a:xfrm>
          <a:prstGeom prst="rect">
            <a:avLst/>
          </a:prstGeom>
          <a:noFill/>
        </p:spPr>
        <p:txBody>
          <a:bodyPr wrap="none" rtlCol="0">
            <a:spAutoFit/>
          </a:bodyPr>
          <a:lstStyle/>
          <a:p>
            <a:r>
              <a:rPr kumimoji="1" lang="ja-JP" altLang="en-US" sz="1000" dirty="0"/>
              <a:t>条件を満たしたミッションの上に「達成」のマークを表示する。</a:t>
            </a:r>
            <a:endParaRPr kumimoji="1" lang="en-US" altLang="ja-JP" sz="1000" dirty="0"/>
          </a:p>
          <a:p>
            <a:r>
              <a:rPr kumimoji="1" lang="ja-JP" altLang="en-US" sz="1000" dirty="0"/>
              <a:t>達成の際に、アニメーションととも出現する。</a:t>
            </a:r>
            <a:endParaRPr kumimoji="1" lang="en-US" altLang="ja-JP" sz="1000" dirty="0"/>
          </a:p>
          <a:p>
            <a:endParaRPr kumimoji="1" lang="en-US" altLang="ja-JP" sz="1000" dirty="0"/>
          </a:p>
          <a:p>
            <a:r>
              <a:rPr kumimoji="1" lang="ja-JP" altLang="en-US" sz="1000" dirty="0"/>
              <a:t>すでに達成済の場合は最初から表示しておく。</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2918242"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基本ミッションを上から順に表示。</a:t>
            </a:r>
            <a:endParaRPr kumimoji="1" lang="en-US" altLang="ja-JP" sz="1050" dirty="0">
              <a:solidFill>
                <a:schemeClr val="tx1"/>
              </a:solidFill>
            </a:endParaRPr>
          </a:p>
          <a:p>
            <a:r>
              <a:rPr kumimoji="1" lang="ja-JP" altLang="en-US" sz="1050" dirty="0">
                <a:solidFill>
                  <a:schemeClr val="tx1"/>
                </a:solidFill>
              </a:rPr>
              <a:t>その後達成したものがあれば上から順に「達成マーク」を表示。</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
        <p:nvSpPr>
          <p:cNvPr id="17" name="テキスト ボックス 16">
            <a:extLst>
              <a:ext uri="{FF2B5EF4-FFF2-40B4-BE49-F238E27FC236}">
                <a16:creationId xmlns:a16="http://schemas.microsoft.com/office/drawing/2014/main" id="{388DD1D4-EDAE-49A5-A5B6-2411017DDF60}"/>
              </a:ext>
            </a:extLst>
          </p:cNvPr>
          <p:cNvSpPr txBox="1"/>
          <p:nvPr/>
        </p:nvSpPr>
        <p:spPr>
          <a:xfrm>
            <a:off x="3973799" y="3953717"/>
            <a:ext cx="3326552" cy="276999"/>
          </a:xfrm>
          <a:prstGeom prst="rect">
            <a:avLst/>
          </a:prstGeom>
          <a:noFill/>
        </p:spPr>
        <p:txBody>
          <a:bodyPr wrap="none" rtlCol="0">
            <a:spAutoFit/>
          </a:bodyPr>
          <a:lstStyle/>
          <a:p>
            <a:r>
              <a:rPr kumimoji="1" lang="ja-JP" altLang="en-US" sz="1200" b="1" dirty="0"/>
              <a:t>・複数のミッションについて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20191121</a:t>
            </a:r>
            <a:r>
              <a:rPr kumimoji="1" lang="ja-JP" altLang="en-US" sz="1000" b="1" dirty="0">
                <a:solidFill>
                  <a:schemeClr val="bg1">
                    <a:lumMod val="85000"/>
                  </a:schemeClr>
                </a:solidFill>
              </a:rPr>
              <a:t>追加）</a:t>
            </a:r>
            <a:endParaRPr kumimoji="1" lang="ja-JP" altLang="en-US" sz="1400" b="1" dirty="0">
              <a:solidFill>
                <a:schemeClr val="bg1">
                  <a:lumMod val="85000"/>
                </a:schemeClr>
              </a:solidFill>
            </a:endParaRPr>
          </a:p>
        </p:txBody>
      </p:sp>
      <p:sp>
        <p:nvSpPr>
          <p:cNvPr id="21" name="テキスト ボックス 20">
            <a:extLst>
              <a:ext uri="{FF2B5EF4-FFF2-40B4-BE49-F238E27FC236}">
                <a16:creationId xmlns:a16="http://schemas.microsoft.com/office/drawing/2014/main" id="{F15BA998-5714-4E75-B062-94F61E476FD1}"/>
              </a:ext>
            </a:extLst>
          </p:cNvPr>
          <p:cNvSpPr txBox="1"/>
          <p:nvPr/>
        </p:nvSpPr>
        <p:spPr>
          <a:xfrm>
            <a:off x="4205475" y="4261494"/>
            <a:ext cx="4288353" cy="553998"/>
          </a:xfrm>
          <a:prstGeom prst="rect">
            <a:avLst/>
          </a:prstGeom>
          <a:noFill/>
        </p:spPr>
        <p:txBody>
          <a:bodyPr wrap="none" rtlCol="0">
            <a:spAutoFit/>
          </a:bodyPr>
          <a:lstStyle/>
          <a:p>
            <a:r>
              <a:rPr kumimoji="1" lang="ja-JP" altLang="en-US" sz="1000" dirty="0"/>
              <a:t>複数のミッションを同時にクリアした場合、達成演出のみ先に表示し、</a:t>
            </a:r>
            <a:endParaRPr kumimoji="1" lang="en-US" altLang="ja-JP" sz="1000" dirty="0"/>
          </a:p>
          <a:p>
            <a:r>
              <a:rPr kumimoji="1" lang="ja-JP" altLang="en-US" sz="1000" dirty="0"/>
              <a:t>その後報酬獲得ウィンドウを出す。</a:t>
            </a:r>
            <a:endParaRPr kumimoji="1" lang="en-US" altLang="ja-JP" sz="1000" dirty="0"/>
          </a:p>
          <a:p>
            <a:r>
              <a:rPr kumimoji="1" lang="ja-JP" altLang="en-US" sz="1000" dirty="0"/>
              <a:t>シークレットミッションの達成も報酬獲得の前になる。</a:t>
            </a:r>
            <a:endParaRPr kumimoji="1" lang="en-US" altLang="ja-JP" sz="1000" dirty="0"/>
          </a:p>
        </p:txBody>
      </p:sp>
    </p:spTree>
    <p:extLst>
      <p:ext uri="{BB962C8B-B14F-4D97-AF65-F5344CB8AC3E}">
        <p14:creationId xmlns:p14="http://schemas.microsoft.com/office/powerpoint/2010/main" val="1707797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0FDCF48-BC43-47ED-8D69-D5D5798B8922}"/>
              </a:ext>
            </a:extLst>
          </p:cNvPr>
          <p:cNvPicPr>
            <a:picLocks noChangeAspect="1"/>
          </p:cNvPicPr>
          <p:nvPr/>
        </p:nvPicPr>
        <p:blipFill>
          <a:blip r:embed="rId2"/>
          <a:stretch>
            <a:fillRect/>
          </a:stretch>
        </p:blipFill>
        <p:spPr>
          <a:xfrm>
            <a:off x="313432" y="802937"/>
            <a:ext cx="3448169" cy="383043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24</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1835759" cy="276999"/>
          </a:xfrm>
          <a:prstGeom prst="rect">
            <a:avLst/>
          </a:prstGeom>
          <a:noFill/>
        </p:spPr>
        <p:txBody>
          <a:bodyPr wrap="none" rtlCol="0">
            <a:spAutoFit/>
          </a:bodyPr>
          <a:lstStyle/>
          <a:p>
            <a:r>
              <a:rPr kumimoji="1" lang="ja-JP" altLang="en-US" sz="1200" b="1"/>
              <a:t>○</a:t>
            </a:r>
            <a:r>
              <a:rPr kumimoji="1" lang="en-US" altLang="ja-JP" sz="1200" b="1"/>
              <a:t>RE140a</a:t>
            </a:r>
            <a:r>
              <a:rPr kumimoji="1" lang="en-US" altLang="ja-JP" sz="1200" b="1" dirty="0"/>
              <a:t>.</a:t>
            </a:r>
            <a:r>
              <a:rPr kumimoji="1" lang="ja-JP" altLang="en-US" sz="1200" b="1" dirty="0"/>
              <a:t>シークレット</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588897" cy="276999"/>
          </a:xfrm>
          <a:prstGeom prst="rect">
            <a:avLst/>
          </a:prstGeom>
          <a:noFill/>
        </p:spPr>
        <p:txBody>
          <a:bodyPr wrap="none" rtlCol="0">
            <a:spAutoFit/>
          </a:bodyPr>
          <a:lstStyle/>
          <a:p>
            <a:r>
              <a:rPr kumimoji="1" lang="en-US" altLang="ja-JP" sz="1200" b="1" dirty="0"/>
              <a:t>01</a:t>
            </a:r>
            <a:r>
              <a:rPr kumimoji="1" lang="ja-JP" altLang="en-US" sz="1200" b="1" dirty="0"/>
              <a:t>．隠しミッション</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723549" cy="246221"/>
          </a:xfrm>
          <a:prstGeom prst="rect">
            <a:avLst/>
          </a:prstGeom>
          <a:noFill/>
        </p:spPr>
        <p:txBody>
          <a:bodyPr wrap="none" rtlCol="0">
            <a:spAutoFit/>
          </a:bodyPr>
          <a:lstStyle/>
          <a:p>
            <a:r>
              <a:rPr kumimoji="1" lang="ja-JP" altLang="en-US" sz="1000" dirty="0"/>
              <a:t>隠しミッションのリスト。</a:t>
            </a:r>
            <a:endParaRPr kumimoji="1" lang="en-US" altLang="ja-JP" sz="1000" dirty="0"/>
          </a:p>
        </p:txBody>
      </p:sp>
      <p:sp>
        <p:nvSpPr>
          <p:cNvPr id="27" name="四角形: 角を丸くする 26">
            <a:extLst>
              <a:ext uri="{FF2B5EF4-FFF2-40B4-BE49-F238E27FC236}">
                <a16:creationId xmlns:a16="http://schemas.microsoft.com/office/drawing/2014/main" id="{1178927E-E8D6-45D7-982E-CE7BFDB849C4}"/>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演出として、表示方法は、</a:t>
            </a:r>
            <a:endParaRPr kumimoji="1" lang="en-US" altLang="ja-JP" sz="1050" dirty="0">
              <a:solidFill>
                <a:schemeClr val="tx1"/>
              </a:solidFill>
            </a:endParaRPr>
          </a:p>
          <a:p>
            <a:r>
              <a:rPr kumimoji="1" lang="ja-JP" altLang="en-US" sz="1050" dirty="0">
                <a:solidFill>
                  <a:schemeClr val="tx1"/>
                </a:solidFill>
              </a:rPr>
              <a:t>隠しミッションを右からフレームイン。</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その後達成マークを表示。</a:t>
            </a:r>
            <a:endParaRPr kumimoji="1" lang="en-US" altLang="ja-JP" sz="1050" dirty="0">
              <a:solidFill>
                <a:schemeClr val="tx1"/>
              </a:solidFill>
            </a:endParaRPr>
          </a:p>
          <a:p>
            <a:endParaRPr kumimoji="1" lang="en-US" altLang="ja-JP" sz="1050" dirty="0">
              <a:solidFill>
                <a:schemeClr val="tx1"/>
              </a:solidFill>
            </a:endParaRPr>
          </a:p>
          <a:p>
            <a:r>
              <a:rPr kumimoji="1" lang="ja-JP" altLang="en-US" sz="1050" dirty="0">
                <a:solidFill>
                  <a:schemeClr val="tx1"/>
                </a:solidFill>
              </a:rPr>
              <a:t>タップで演出のスキップが可能。</a:t>
            </a:r>
            <a:endParaRPr kumimoji="1" lang="en-US" altLang="ja-JP" sz="1050" dirty="0">
              <a:solidFill>
                <a:schemeClr val="tx1"/>
              </a:solidFill>
            </a:endParaRPr>
          </a:p>
        </p:txBody>
      </p:sp>
      <p:sp>
        <p:nvSpPr>
          <p:cNvPr id="17" name="テキスト ボックス 16">
            <a:extLst>
              <a:ext uri="{FF2B5EF4-FFF2-40B4-BE49-F238E27FC236}">
                <a16:creationId xmlns:a16="http://schemas.microsoft.com/office/drawing/2014/main" id="{87DD0782-6F96-4624-BE96-E3B74BA955B0}"/>
              </a:ext>
            </a:extLst>
          </p:cNvPr>
          <p:cNvSpPr txBox="1"/>
          <p:nvPr/>
        </p:nvSpPr>
        <p:spPr>
          <a:xfrm>
            <a:off x="3973799" y="1654458"/>
            <a:ext cx="2188420" cy="276999"/>
          </a:xfrm>
          <a:prstGeom prst="rect">
            <a:avLst/>
          </a:prstGeom>
          <a:noFill/>
        </p:spPr>
        <p:txBody>
          <a:bodyPr wrap="none" rtlCol="0">
            <a:spAutoFit/>
          </a:bodyPr>
          <a:lstStyle/>
          <a:p>
            <a:r>
              <a:rPr kumimoji="1" lang="ja-JP" altLang="en-US" sz="1200" b="1" dirty="0"/>
              <a:t>・隠しミッションの</a:t>
            </a:r>
            <a:r>
              <a:rPr kumimoji="1" lang="en-US" altLang="ja-JP" sz="1200" b="1" dirty="0"/>
              <a:t>IN</a:t>
            </a:r>
            <a:r>
              <a:rPr kumimoji="1" lang="ja-JP" altLang="en-US" sz="1200" b="1" dirty="0"/>
              <a:t>と表示</a:t>
            </a:r>
            <a:endParaRPr kumimoji="1" lang="ja-JP" altLang="en-US" sz="1400" b="1" dirty="0"/>
          </a:p>
        </p:txBody>
      </p:sp>
      <p:sp>
        <p:nvSpPr>
          <p:cNvPr id="19" name="テキスト ボックス 18">
            <a:extLst>
              <a:ext uri="{FF2B5EF4-FFF2-40B4-BE49-F238E27FC236}">
                <a16:creationId xmlns:a16="http://schemas.microsoft.com/office/drawing/2014/main" id="{23953A38-467B-4ECA-92AF-C32641C66601}"/>
              </a:ext>
            </a:extLst>
          </p:cNvPr>
          <p:cNvSpPr txBox="1"/>
          <p:nvPr/>
        </p:nvSpPr>
        <p:spPr>
          <a:xfrm>
            <a:off x="4205475" y="1962235"/>
            <a:ext cx="4673074" cy="1323439"/>
          </a:xfrm>
          <a:prstGeom prst="rect">
            <a:avLst/>
          </a:prstGeom>
          <a:noFill/>
        </p:spPr>
        <p:txBody>
          <a:bodyPr wrap="none" rtlCol="0">
            <a:spAutoFit/>
          </a:bodyPr>
          <a:lstStyle/>
          <a:p>
            <a:r>
              <a:rPr kumimoji="1" lang="ja-JP" altLang="en-US" sz="1000" dirty="0"/>
              <a:t>隠しミッションがある作戦クエストで、隠しミッションを</a:t>
            </a:r>
            <a:endParaRPr kumimoji="1" lang="en-US" altLang="ja-JP" sz="1000" dirty="0"/>
          </a:p>
          <a:p>
            <a:r>
              <a:rPr kumimoji="1" lang="ja-JP" altLang="en-US" sz="1000" dirty="0"/>
              <a:t>達成したときに、ページ</a:t>
            </a:r>
            <a:r>
              <a:rPr kumimoji="1" lang="en-US" altLang="ja-JP" sz="1000" dirty="0"/>
              <a:t>4</a:t>
            </a:r>
            <a:r>
              <a:rPr kumimoji="1" lang="ja-JP" altLang="en-US" sz="1000" dirty="0"/>
              <a:t>に上書きされる形でフレームインしてくる。</a:t>
            </a:r>
            <a:endParaRPr kumimoji="1" lang="en-US" altLang="ja-JP" sz="1000" dirty="0"/>
          </a:p>
          <a:p>
            <a:r>
              <a:rPr kumimoji="1" lang="ja-JP" altLang="en-US" sz="1000" dirty="0"/>
              <a:t>（基本ミッションの達成演出終了後）</a:t>
            </a:r>
            <a:endParaRPr kumimoji="1" lang="en-US" altLang="ja-JP" sz="1000" dirty="0"/>
          </a:p>
          <a:p>
            <a:endParaRPr kumimoji="1" lang="en-US" altLang="ja-JP" sz="1000" dirty="0"/>
          </a:p>
          <a:p>
            <a:r>
              <a:rPr kumimoji="1" lang="ja-JP" altLang="en-US" sz="1000" dirty="0"/>
              <a:t>複数の隠しミッションをクリアした場合は、同時に複数のミッションリストが</a:t>
            </a:r>
            <a:endParaRPr kumimoji="1" lang="en-US" altLang="ja-JP" sz="1000" dirty="0"/>
          </a:p>
          <a:p>
            <a:r>
              <a:rPr kumimoji="1" lang="ja-JP" altLang="en-US" sz="1000" dirty="0"/>
              <a:t>フレームインしてくる。</a:t>
            </a:r>
            <a:endParaRPr kumimoji="1" lang="en-US" altLang="ja-JP" sz="1000" dirty="0"/>
          </a:p>
          <a:p>
            <a:endParaRPr kumimoji="1" lang="en-US" altLang="ja-JP" sz="1000" dirty="0"/>
          </a:p>
          <a:p>
            <a:r>
              <a:rPr kumimoji="1" lang="ja-JP" altLang="en-US" sz="1000" dirty="0"/>
              <a:t>その後、基本ミッションと同様上から順に達成マークを表示していく。</a:t>
            </a:r>
            <a:endParaRPr kumimoji="1" lang="en-US" altLang="ja-JP" sz="1000" dirty="0"/>
          </a:p>
        </p:txBody>
      </p:sp>
      <p:sp>
        <p:nvSpPr>
          <p:cNvPr id="2" name="四角形: 角を丸くする 1">
            <a:extLst>
              <a:ext uri="{FF2B5EF4-FFF2-40B4-BE49-F238E27FC236}">
                <a16:creationId xmlns:a16="http://schemas.microsoft.com/office/drawing/2014/main" id="{D30CF375-1C50-4FAE-96A8-1F1A125BC957}"/>
              </a:ext>
            </a:extLst>
          </p:cNvPr>
          <p:cNvSpPr/>
          <p:nvPr/>
        </p:nvSpPr>
        <p:spPr>
          <a:xfrm>
            <a:off x="207779" y="554513"/>
            <a:ext cx="8670770" cy="5938360"/>
          </a:xfrm>
          <a:prstGeom prst="roundRect">
            <a:avLst>
              <a:gd name="adj" fmla="val 4707"/>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t>隠しミッションの仕様は削除</a:t>
            </a:r>
            <a:endParaRPr kumimoji="1" lang="en-US" altLang="ja-JP" b="1" dirty="0"/>
          </a:p>
          <a:p>
            <a:pPr algn="ctr"/>
            <a:r>
              <a:rPr kumimoji="1" lang="ja-JP" altLang="en-US" b="1" dirty="0">
                <a:solidFill>
                  <a:srgbClr val="FF0000"/>
                </a:solidFill>
              </a:rPr>
              <a:t>（</a:t>
            </a:r>
            <a:r>
              <a:rPr kumimoji="1" lang="en-US" altLang="ja-JP" b="1" dirty="0">
                <a:solidFill>
                  <a:srgbClr val="FF0000"/>
                </a:solidFill>
              </a:rPr>
              <a:t>20191220</a:t>
            </a:r>
            <a:r>
              <a:rPr kumimoji="1" lang="ja-JP" altLang="en-US" b="1" dirty="0">
                <a:solidFill>
                  <a:srgbClr val="FF0000"/>
                </a:solidFill>
              </a:rPr>
              <a:t>削除）</a:t>
            </a:r>
            <a:endParaRPr kumimoji="1" lang="en-US" altLang="ja-JP" b="1" dirty="0">
              <a:solidFill>
                <a:srgbClr val="FF0000"/>
              </a:solidFill>
            </a:endParaRPr>
          </a:p>
          <a:p>
            <a:pPr algn="ctr"/>
            <a:endParaRPr kumimoji="1" lang="en-US" altLang="ja-JP" b="1" dirty="0">
              <a:solidFill>
                <a:schemeClr val="bg1"/>
              </a:solidFill>
            </a:endParaRPr>
          </a:p>
          <a:p>
            <a:pPr algn="ctr"/>
            <a:r>
              <a:rPr kumimoji="1" lang="ja-JP" altLang="en-US" b="1" dirty="0">
                <a:solidFill>
                  <a:schemeClr val="bg1"/>
                </a:solidFill>
              </a:rPr>
              <a:t>本画面</a:t>
            </a:r>
            <a:r>
              <a:rPr kumimoji="1" lang="en-US" altLang="ja-JP" b="1" dirty="0">
                <a:solidFill>
                  <a:schemeClr val="bg1"/>
                </a:solidFill>
              </a:rPr>
              <a:t>ID</a:t>
            </a:r>
            <a:r>
              <a:rPr kumimoji="1" lang="ja-JP" altLang="en-US" b="1" dirty="0">
                <a:solidFill>
                  <a:schemeClr val="bg1"/>
                </a:solidFill>
              </a:rPr>
              <a:t>は欠番</a:t>
            </a:r>
            <a:endParaRPr kumimoji="1" lang="en-US" altLang="ja-JP" b="1" dirty="0">
              <a:solidFill>
                <a:schemeClr val="bg1"/>
              </a:solidFill>
            </a:endParaRPr>
          </a:p>
        </p:txBody>
      </p:sp>
    </p:spTree>
    <p:extLst>
      <p:ext uri="{BB962C8B-B14F-4D97-AF65-F5344CB8AC3E}">
        <p14:creationId xmlns:p14="http://schemas.microsoft.com/office/powerpoint/2010/main" val="29711429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図 38">
            <a:extLst>
              <a:ext uri="{FF2B5EF4-FFF2-40B4-BE49-F238E27FC236}">
                <a16:creationId xmlns:a16="http://schemas.microsoft.com/office/drawing/2014/main" id="{E01ED7C3-D768-46D1-882D-6F95C0314051}"/>
              </a:ext>
            </a:extLst>
          </p:cNvPr>
          <p:cNvPicPr>
            <a:picLocks noChangeAspect="1"/>
          </p:cNvPicPr>
          <p:nvPr/>
        </p:nvPicPr>
        <p:blipFill>
          <a:blip r:embed="rId2"/>
          <a:stretch>
            <a:fillRect/>
          </a:stretch>
        </p:blipFill>
        <p:spPr>
          <a:xfrm>
            <a:off x="381083" y="822369"/>
            <a:ext cx="2146237" cy="374963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25</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079689" cy="276999"/>
          </a:xfrm>
          <a:prstGeom prst="rect">
            <a:avLst/>
          </a:prstGeom>
          <a:noFill/>
        </p:spPr>
        <p:txBody>
          <a:bodyPr wrap="none" rtlCol="0">
            <a:spAutoFit/>
          </a:bodyPr>
          <a:lstStyle/>
          <a:p>
            <a:r>
              <a:rPr kumimoji="1" lang="ja-JP" altLang="en-US" sz="1200" b="1"/>
              <a:t>○</a:t>
            </a:r>
            <a:r>
              <a:rPr kumimoji="1" lang="en-US" altLang="ja-JP" sz="1200" b="1"/>
              <a:t>RE140b</a:t>
            </a:r>
            <a:r>
              <a:rPr kumimoji="1" lang="en-US" altLang="ja-JP" sz="1200" b="1" dirty="0"/>
              <a:t>.</a:t>
            </a:r>
            <a:r>
              <a:rPr kumimoji="1" lang="ja-JP" altLang="en-US" sz="1200" b="1" dirty="0"/>
              <a:t>ミッション報酬</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20191121</a:t>
            </a:r>
            <a:r>
              <a:rPr kumimoji="1" lang="ja-JP" altLang="en-US" sz="1000" b="1" dirty="0">
                <a:solidFill>
                  <a:schemeClr val="bg1">
                    <a:lumMod val="85000"/>
                  </a:schemeClr>
                </a:solidFill>
              </a:rPr>
              <a:t>修正）</a:t>
            </a:r>
            <a:endParaRPr kumimoji="1" lang="ja-JP" altLang="en-US" sz="14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3975181" y="1393203"/>
            <a:ext cx="1896673" cy="276999"/>
          </a:xfrm>
          <a:prstGeom prst="rect">
            <a:avLst/>
          </a:prstGeom>
          <a:noFill/>
        </p:spPr>
        <p:txBody>
          <a:bodyPr wrap="none" rtlCol="0">
            <a:spAutoFit/>
          </a:bodyPr>
          <a:lstStyle/>
          <a:p>
            <a:r>
              <a:rPr kumimoji="1" lang="en-US" altLang="ja-JP" sz="1200" b="1" dirty="0"/>
              <a:t>01</a:t>
            </a:r>
            <a:r>
              <a:rPr kumimoji="1" lang="ja-JP" altLang="en-US" sz="1200" b="1" dirty="0"/>
              <a:t>．ウィンドウタイトル</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156346" y="1670202"/>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3" name="テキスト ボックス 12">
            <a:extLst>
              <a:ext uri="{FF2B5EF4-FFF2-40B4-BE49-F238E27FC236}">
                <a16:creationId xmlns:a16="http://schemas.microsoft.com/office/drawing/2014/main" id="{74DFDD1A-2E76-4A07-A675-B7CA9ACFB49B}"/>
              </a:ext>
            </a:extLst>
          </p:cNvPr>
          <p:cNvSpPr txBox="1"/>
          <p:nvPr/>
        </p:nvSpPr>
        <p:spPr>
          <a:xfrm>
            <a:off x="3975181" y="2054922"/>
            <a:ext cx="973343" cy="276999"/>
          </a:xfrm>
          <a:prstGeom prst="rect">
            <a:avLst/>
          </a:prstGeom>
          <a:noFill/>
        </p:spPr>
        <p:txBody>
          <a:bodyPr wrap="none" rtlCol="0">
            <a:spAutoFit/>
          </a:bodyPr>
          <a:lstStyle/>
          <a:p>
            <a:r>
              <a:rPr kumimoji="1" lang="en-US" altLang="ja-JP" sz="1200" b="1" dirty="0"/>
              <a:t>02</a:t>
            </a:r>
            <a:r>
              <a:rPr kumimoji="1" lang="ja-JP" altLang="en-US" sz="1200" b="1" dirty="0"/>
              <a:t>．本文１</a:t>
            </a:r>
            <a:endParaRPr kumimoji="1" lang="ja-JP" altLang="en-US" sz="1400" b="1" dirty="0"/>
          </a:p>
        </p:txBody>
      </p:sp>
      <p:sp>
        <p:nvSpPr>
          <p:cNvPr id="14" name="テキスト ボックス 13">
            <a:extLst>
              <a:ext uri="{FF2B5EF4-FFF2-40B4-BE49-F238E27FC236}">
                <a16:creationId xmlns:a16="http://schemas.microsoft.com/office/drawing/2014/main" id="{D0E64541-8D3D-42C2-95DE-3C595356950B}"/>
              </a:ext>
            </a:extLst>
          </p:cNvPr>
          <p:cNvSpPr txBox="1"/>
          <p:nvPr/>
        </p:nvSpPr>
        <p:spPr>
          <a:xfrm>
            <a:off x="4156346" y="2331921"/>
            <a:ext cx="1467068" cy="246221"/>
          </a:xfrm>
          <a:prstGeom prst="rect">
            <a:avLst/>
          </a:prstGeom>
          <a:noFill/>
        </p:spPr>
        <p:txBody>
          <a:bodyPr wrap="none" rtlCol="0">
            <a:spAutoFit/>
          </a:bodyPr>
          <a:lstStyle/>
          <a:p>
            <a:r>
              <a:rPr kumimoji="1" lang="ja-JP" altLang="en-US" sz="1000" dirty="0"/>
              <a:t>本文のテキスト前半。</a:t>
            </a:r>
            <a:endParaRPr kumimoji="1" lang="en-US" altLang="ja-JP" sz="1000" dirty="0"/>
          </a:p>
        </p:txBody>
      </p:sp>
      <p:sp>
        <p:nvSpPr>
          <p:cNvPr id="15" name="テキスト ボックス 14">
            <a:extLst>
              <a:ext uri="{FF2B5EF4-FFF2-40B4-BE49-F238E27FC236}">
                <a16:creationId xmlns:a16="http://schemas.microsoft.com/office/drawing/2014/main" id="{AEFF1331-327C-4AF6-B3CC-FCDFD2589478}"/>
              </a:ext>
            </a:extLst>
          </p:cNvPr>
          <p:cNvSpPr txBox="1"/>
          <p:nvPr/>
        </p:nvSpPr>
        <p:spPr>
          <a:xfrm>
            <a:off x="3982697" y="2718302"/>
            <a:ext cx="1742785" cy="276999"/>
          </a:xfrm>
          <a:prstGeom prst="rect">
            <a:avLst/>
          </a:prstGeom>
          <a:noFill/>
        </p:spPr>
        <p:txBody>
          <a:bodyPr wrap="none" rtlCol="0">
            <a:spAutoFit/>
          </a:bodyPr>
          <a:lstStyle/>
          <a:p>
            <a:r>
              <a:rPr kumimoji="1" lang="en-US" altLang="ja-JP" sz="1200" b="1" dirty="0"/>
              <a:t>03</a:t>
            </a:r>
            <a:r>
              <a:rPr kumimoji="1" lang="ja-JP" altLang="en-US" sz="1200" b="1" dirty="0"/>
              <a:t>．アイテムアイコン</a:t>
            </a:r>
            <a:endParaRPr kumimoji="1" lang="ja-JP" altLang="en-US" sz="1400" b="1" dirty="0"/>
          </a:p>
        </p:txBody>
      </p:sp>
      <p:sp>
        <p:nvSpPr>
          <p:cNvPr id="16" name="テキスト ボックス 15">
            <a:extLst>
              <a:ext uri="{FF2B5EF4-FFF2-40B4-BE49-F238E27FC236}">
                <a16:creationId xmlns:a16="http://schemas.microsoft.com/office/drawing/2014/main" id="{D03E860F-B04A-41FD-9E37-D29505B25894}"/>
              </a:ext>
            </a:extLst>
          </p:cNvPr>
          <p:cNvSpPr txBox="1"/>
          <p:nvPr/>
        </p:nvSpPr>
        <p:spPr>
          <a:xfrm>
            <a:off x="4163862" y="2995301"/>
            <a:ext cx="2364750" cy="246221"/>
          </a:xfrm>
          <a:prstGeom prst="rect">
            <a:avLst/>
          </a:prstGeom>
          <a:noFill/>
        </p:spPr>
        <p:txBody>
          <a:bodyPr wrap="none" rtlCol="0">
            <a:spAutoFit/>
          </a:bodyPr>
          <a:lstStyle/>
          <a:p>
            <a:r>
              <a:rPr kumimoji="1" lang="ja-JP" altLang="en-US" sz="1000" dirty="0"/>
              <a:t>獲得したアイテムのアイコンを表示。</a:t>
            </a:r>
            <a:endParaRPr kumimoji="1" lang="en-US" altLang="ja-JP" sz="1000" dirty="0"/>
          </a:p>
        </p:txBody>
      </p:sp>
      <p:sp>
        <p:nvSpPr>
          <p:cNvPr id="24" name="テキスト ボックス 23">
            <a:extLst>
              <a:ext uri="{FF2B5EF4-FFF2-40B4-BE49-F238E27FC236}">
                <a16:creationId xmlns:a16="http://schemas.microsoft.com/office/drawing/2014/main" id="{82E39B30-AA34-43B3-B9DD-FD91CE0E527E}"/>
              </a:ext>
            </a:extLst>
          </p:cNvPr>
          <p:cNvSpPr txBox="1"/>
          <p:nvPr/>
        </p:nvSpPr>
        <p:spPr>
          <a:xfrm>
            <a:off x="3974919" y="3380021"/>
            <a:ext cx="1127232" cy="276999"/>
          </a:xfrm>
          <a:prstGeom prst="rect">
            <a:avLst/>
          </a:prstGeom>
          <a:noFill/>
        </p:spPr>
        <p:txBody>
          <a:bodyPr wrap="none" rtlCol="0">
            <a:spAutoFit/>
          </a:bodyPr>
          <a:lstStyle/>
          <a:p>
            <a:r>
              <a:rPr kumimoji="1" lang="en-US" altLang="ja-JP" sz="1200" b="1" dirty="0"/>
              <a:t>04</a:t>
            </a:r>
            <a:r>
              <a:rPr kumimoji="1" lang="ja-JP" altLang="en-US" sz="1200" b="1" dirty="0"/>
              <a:t>．注意書き</a:t>
            </a:r>
            <a:endParaRPr kumimoji="1" lang="ja-JP" altLang="en-US" sz="1400" b="1" dirty="0"/>
          </a:p>
        </p:txBody>
      </p:sp>
      <p:sp>
        <p:nvSpPr>
          <p:cNvPr id="25" name="テキスト ボックス 24">
            <a:extLst>
              <a:ext uri="{FF2B5EF4-FFF2-40B4-BE49-F238E27FC236}">
                <a16:creationId xmlns:a16="http://schemas.microsoft.com/office/drawing/2014/main" id="{70C0A05E-0FD5-4647-A659-5590FCC72E39}"/>
              </a:ext>
            </a:extLst>
          </p:cNvPr>
          <p:cNvSpPr txBox="1"/>
          <p:nvPr/>
        </p:nvSpPr>
        <p:spPr>
          <a:xfrm>
            <a:off x="4156084" y="3657020"/>
            <a:ext cx="3390672" cy="246221"/>
          </a:xfrm>
          <a:prstGeom prst="rect">
            <a:avLst/>
          </a:prstGeom>
          <a:noFill/>
        </p:spPr>
        <p:txBody>
          <a:bodyPr wrap="none" rtlCol="0">
            <a:spAutoFit/>
          </a:bodyPr>
          <a:lstStyle/>
          <a:p>
            <a:r>
              <a:rPr kumimoji="1" lang="ja-JP" altLang="en-US" sz="1000" dirty="0"/>
              <a:t>オーバー分はプレゼントボックスに送る旨のテキスト。</a:t>
            </a:r>
            <a:endParaRPr kumimoji="1" lang="en-US" altLang="ja-JP" sz="1000" dirty="0"/>
          </a:p>
        </p:txBody>
      </p:sp>
      <p:cxnSp>
        <p:nvCxnSpPr>
          <p:cNvPr id="26" name="直線コネクタ 25">
            <a:extLst>
              <a:ext uri="{FF2B5EF4-FFF2-40B4-BE49-F238E27FC236}">
                <a16:creationId xmlns:a16="http://schemas.microsoft.com/office/drawing/2014/main" id="{B23D9E92-5D01-4B5D-BC2F-ACD88B9A9B5B}"/>
              </a:ext>
            </a:extLst>
          </p:cNvPr>
          <p:cNvCxnSpPr>
            <a:cxnSpLocks/>
            <a:endCxn id="27" idx="1"/>
          </p:cNvCxnSpPr>
          <p:nvPr/>
        </p:nvCxnSpPr>
        <p:spPr>
          <a:xfrm flipV="1">
            <a:off x="1759167" y="1493231"/>
            <a:ext cx="947662" cy="29876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0F7B0AE4-EA81-4E1A-9B7B-CE0B8D86D1C3}"/>
              </a:ext>
            </a:extLst>
          </p:cNvPr>
          <p:cNvSpPr txBox="1"/>
          <p:nvPr/>
        </p:nvSpPr>
        <p:spPr>
          <a:xfrm>
            <a:off x="2706829" y="1393203"/>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8" name="テキスト ボックス 27">
            <a:extLst>
              <a:ext uri="{FF2B5EF4-FFF2-40B4-BE49-F238E27FC236}">
                <a16:creationId xmlns:a16="http://schemas.microsoft.com/office/drawing/2014/main" id="{A41C1F36-9D5E-4781-B2F0-DEB3B6BE67BD}"/>
              </a:ext>
            </a:extLst>
          </p:cNvPr>
          <p:cNvSpPr txBox="1"/>
          <p:nvPr/>
        </p:nvSpPr>
        <p:spPr>
          <a:xfrm>
            <a:off x="2706829" y="1720001"/>
            <a:ext cx="579005" cy="200055"/>
          </a:xfrm>
          <a:prstGeom prst="rect">
            <a:avLst/>
          </a:prstGeom>
          <a:noFill/>
        </p:spPr>
        <p:txBody>
          <a:bodyPr wrap="none" rtlCol="0">
            <a:spAutoFit/>
          </a:bodyPr>
          <a:lstStyle/>
          <a:p>
            <a:r>
              <a:rPr kumimoji="1" lang="en-US" altLang="ja-JP" sz="700" dirty="0"/>
              <a:t>02.</a:t>
            </a:r>
            <a:r>
              <a:rPr kumimoji="1" lang="ja-JP" altLang="en-US" sz="700" dirty="0"/>
              <a:t>本文１</a:t>
            </a:r>
          </a:p>
        </p:txBody>
      </p:sp>
      <p:cxnSp>
        <p:nvCxnSpPr>
          <p:cNvPr id="29" name="直線コネクタ 28">
            <a:extLst>
              <a:ext uri="{FF2B5EF4-FFF2-40B4-BE49-F238E27FC236}">
                <a16:creationId xmlns:a16="http://schemas.microsoft.com/office/drawing/2014/main" id="{E5690BD2-4DC5-4271-887B-CFD94D4E1684}"/>
              </a:ext>
            </a:extLst>
          </p:cNvPr>
          <p:cNvCxnSpPr>
            <a:cxnSpLocks/>
            <a:endCxn id="28" idx="1"/>
          </p:cNvCxnSpPr>
          <p:nvPr/>
        </p:nvCxnSpPr>
        <p:spPr>
          <a:xfrm flipV="1">
            <a:off x="1618694" y="1820029"/>
            <a:ext cx="1088135" cy="414732"/>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4D143A4A-1DAE-4EDE-B5CD-65106C23675C}"/>
              </a:ext>
            </a:extLst>
          </p:cNvPr>
          <p:cNvSpPr txBox="1"/>
          <p:nvPr/>
        </p:nvSpPr>
        <p:spPr>
          <a:xfrm>
            <a:off x="2706829" y="2195082"/>
            <a:ext cx="1027845" cy="200055"/>
          </a:xfrm>
          <a:prstGeom prst="rect">
            <a:avLst/>
          </a:prstGeom>
          <a:noFill/>
        </p:spPr>
        <p:txBody>
          <a:bodyPr wrap="none" rtlCol="0">
            <a:spAutoFit/>
          </a:bodyPr>
          <a:lstStyle/>
          <a:p>
            <a:r>
              <a:rPr kumimoji="1" lang="en-US" altLang="ja-JP" sz="700" dirty="0"/>
              <a:t>03.</a:t>
            </a:r>
            <a:r>
              <a:rPr kumimoji="1" lang="ja-JP" altLang="en-US" sz="700" dirty="0"/>
              <a:t>アイテムアイコン</a:t>
            </a:r>
          </a:p>
        </p:txBody>
      </p:sp>
      <p:sp>
        <p:nvSpPr>
          <p:cNvPr id="34" name="テキスト ボックス 33">
            <a:extLst>
              <a:ext uri="{FF2B5EF4-FFF2-40B4-BE49-F238E27FC236}">
                <a16:creationId xmlns:a16="http://schemas.microsoft.com/office/drawing/2014/main" id="{7B225686-A100-4A94-A11F-4461A89D4446}"/>
              </a:ext>
            </a:extLst>
          </p:cNvPr>
          <p:cNvSpPr txBox="1"/>
          <p:nvPr/>
        </p:nvSpPr>
        <p:spPr>
          <a:xfrm>
            <a:off x="2706829" y="3575261"/>
            <a:ext cx="758541" cy="200055"/>
          </a:xfrm>
          <a:prstGeom prst="rect">
            <a:avLst/>
          </a:prstGeom>
          <a:noFill/>
        </p:spPr>
        <p:txBody>
          <a:bodyPr wrap="none" rtlCol="0">
            <a:spAutoFit/>
          </a:bodyPr>
          <a:lstStyle/>
          <a:p>
            <a:r>
              <a:rPr kumimoji="1" lang="en-US" altLang="ja-JP" sz="700" dirty="0"/>
              <a:t>04.</a:t>
            </a:r>
            <a:r>
              <a:rPr kumimoji="1" lang="ja-JP" altLang="en-US" sz="700" dirty="0"/>
              <a:t>ＯＫボタン</a:t>
            </a:r>
          </a:p>
        </p:txBody>
      </p:sp>
      <p:cxnSp>
        <p:nvCxnSpPr>
          <p:cNvPr id="35" name="直線コネクタ 34">
            <a:extLst>
              <a:ext uri="{FF2B5EF4-FFF2-40B4-BE49-F238E27FC236}">
                <a16:creationId xmlns:a16="http://schemas.microsoft.com/office/drawing/2014/main" id="{70F6224A-F2AF-4818-B049-39A78BE963D2}"/>
              </a:ext>
            </a:extLst>
          </p:cNvPr>
          <p:cNvCxnSpPr>
            <a:cxnSpLocks/>
            <a:endCxn id="30" idx="1"/>
          </p:cNvCxnSpPr>
          <p:nvPr/>
        </p:nvCxnSpPr>
        <p:spPr>
          <a:xfrm flipV="1">
            <a:off x="1618693" y="2295110"/>
            <a:ext cx="1088136" cy="41005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F2286E9B-55A1-4AA5-BE78-A4F04C89FC15}"/>
              </a:ext>
            </a:extLst>
          </p:cNvPr>
          <p:cNvCxnSpPr>
            <a:cxnSpLocks/>
            <a:endCxn id="34" idx="1"/>
          </p:cNvCxnSpPr>
          <p:nvPr/>
        </p:nvCxnSpPr>
        <p:spPr>
          <a:xfrm>
            <a:off x="1618693" y="3575261"/>
            <a:ext cx="1088136" cy="1000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88B4C50B-7218-427D-90B4-9926771F3BFF}"/>
              </a:ext>
            </a:extLst>
          </p:cNvPr>
          <p:cNvSpPr txBox="1"/>
          <p:nvPr/>
        </p:nvSpPr>
        <p:spPr>
          <a:xfrm>
            <a:off x="3973799" y="608854"/>
            <a:ext cx="1723549" cy="276999"/>
          </a:xfrm>
          <a:prstGeom prst="rect">
            <a:avLst/>
          </a:prstGeom>
          <a:noFill/>
        </p:spPr>
        <p:txBody>
          <a:bodyPr wrap="none" rtlCol="0">
            <a:spAutoFit/>
          </a:bodyPr>
          <a:lstStyle/>
          <a:p>
            <a:r>
              <a:rPr kumimoji="1" lang="ja-JP" altLang="en-US" sz="1200" b="1" dirty="0"/>
              <a:t>・複数の報酬について</a:t>
            </a:r>
            <a:endParaRPr kumimoji="1" lang="ja-JP" altLang="en-US" sz="1400" b="1" dirty="0"/>
          </a:p>
        </p:txBody>
      </p:sp>
      <p:sp>
        <p:nvSpPr>
          <p:cNvPr id="38" name="テキスト ボックス 37">
            <a:extLst>
              <a:ext uri="{FF2B5EF4-FFF2-40B4-BE49-F238E27FC236}">
                <a16:creationId xmlns:a16="http://schemas.microsoft.com/office/drawing/2014/main" id="{ABC4FE73-6485-496A-8FD8-502648766B6D}"/>
              </a:ext>
            </a:extLst>
          </p:cNvPr>
          <p:cNvSpPr txBox="1"/>
          <p:nvPr/>
        </p:nvSpPr>
        <p:spPr>
          <a:xfrm>
            <a:off x="4205475" y="916631"/>
            <a:ext cx="3647152" cy="400110"/>
          </a:xfrm>
          <a:prstGeom prst="rect">
            <a:avLst/>
          </a:prstGeom>
          <a:noFill/>
        </p:spPr>
        <p:txBody>
          <a:bodyPr wrap="none" rtlCol="0">
            <a:spAutoFit/>
          </a:bodyPr>
          <a:lstStyle/>
          <a:p>
            <a:r>
              <a:rPr kumimoji="1" lang="ja-JP" altLang="en-US" sz="1000" dirty="0"/>
              <a:t>各ミッションから得られるアイテムは１種を想定しており、</a:t>
            </a:r>
            <a:endParaRPr kumimoji="1" lang="en-US" altLang="ja-JP" sz="1000" dirty="0"/>
          </a:p>
          <a:p>
            <a:r>
              <a:rPr kumimoji="1" lang="ja-JP" altLang="en-US" sz="1000" dirty="0"/>
              <a:t>ミッションは隠しミッションを含めて８個を上限としたい。</a:t>
            </a:r>
            <a:endParaRPr kumimoji="1" lang="en-US" altLang="ja-JP" sz="1000" dirty="0"/>
          </a:p>
        </p:txBody>
      </p:sp>
      <p:sp>
        <p:nvSpPr>
          <p:cNvPr id="40" name="テキスト ボックス 39">
            <a:extLst>
              <a:ext uri="{FF2B5EF4-FFF2-40B4-BE49-F238E27FC236}">
                <a16:creationId xmlns:a16="http://schemas.microsoft.com/office/drawing/2014/main" id="{192B89BF-3FBE-481D-934D-65D22F6904D4}"/>
              </a:ext>
            </a:extLst>
          </p:cNvPr>
          <p:cNvSpPr txBox="1"/>
          <p:nvPr/>
        </p:nvSpPr>
        <p:spPr>
          <a:xfrm>
            <a:off x="2706829" y="3282739"/>
            <a:ext cx="668773" cy="200055"/>
          </a:xfrm>
          <a:prstGeom prst="rect">
            <a:avLst/>
          </a:prstGeom>
          <a:noFill/>
        </p:spPr>
        <p:txBody>
          <a:bodyPr wrap="none" rtlCol="0">
            <a:spAutoFit/>
          </a:bodyPr>
          <a:lstStyle/>
          <a:p>
            <a:r>
              <a:rPr kumimoji="1" lang="en-US" altLang="ja-JP" sz="700" dirty="0"/>
              <a:t>04.</a:t>
            </a:r>
            <a:r>
              <a:rPr kumimoji="1" lang="ja-JP" altLang="en-US" sz="700" dirty="0"/>
              <a:t>注意書き</a:t>
            </a:r>
          </a:p>
        </p:txBody>
      </p:sp>
      <p:cxnSp>
        <p:nvCxnSpPr>
          <p:cNvPr id="41" name="直線コネクタ 40">
            <a:extLst>
              <a:ext uri="{FF2B5EF4-FFF2-40B4-BE49-F238E27FC236}">
                <a16:creationId xmlns:a16="http://schemas.microsoft.com/office/drawing/2014/main" id="{CDB8A62B-2189-430E-AF37-6DB30713E113}"/>
              </a:ext>
            </a:extLst>
          </p:cNvPr>
          <p:cNvCxnSpPr>
            <a:cxnSpLocks/>
            <a:endCxn id="40" idx="1"/>
          </p:cNvCxnSpPr>
          <p:nvPr/>
        </p:nvCxnSpPr>
        <p:spPr>
          <a:xfrm>
            <a:off x="2210540" y="3322070"/>
            <a:ext cx="496289" cy="6069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F9A9E663-031A-4002-91DC-5A79DDFC6250}"/>
              </a:ext>
            </a:extLst>
          </p:cNvPr>
          <p:cNvSpPr txBox="1"/>
          <p:nvPr/>
        </p:nvSpPr>
        <p:spPr>
          <a:xfrm>
            <a:off x="3982697" y="4070447"/>
            <a:ext cx="1199367" cy="276999"/>
          </a:xfrm>
          <a:prstGeom prst="rect">
            <a:avLst/>
          </a:prstGeom>
          <a:noFill/>
        </p:spPr>
        <p:txBody>
          <a:bodyPr wrap="none" rtlCol="0">
            <a:spAutoFit/>
          </a:bodyPr>
          <a:lstStyle/>
          <a:p>
            <a:r>
              <a:rPr kumimoji="1" lang="en-US" altLang="ja-JP" sz="1200" b="1" dirty="0"/>
              <a:t>05</a:t>
            </a:r>
            <a:r>
              <a:rPr kumimoji="1" lang="ja-JP" altLang="en-US" sz="1200" b="1" dirty="0"/>
              <a:t>．</a:t>
            </a:r>
            <a:r>
              <a:rPr kumimoji="1" lang="en-US" altLang="ja-JP" sz="1200" b="1" dirty="0"/>
              <a:t>OK</a:t>
            </a:r>
            <a:r>
              <a:rPr kumimoji="1" lang="ja-JP" altLang="en-US" sz="1200" b="1" dirty="0"/>
              <a:t>ボタン</a:t>
            </a:r>
            <a:endParaRPr kumimoji="1" lang="ja-JP" altLang="en-US" sz="1400" b="1" dirty="0"/>
          </a:p>
        </p:txBody>
      </p:sp>
      <p:sp>
        <p:nvSpPr>
          <p:cNvPr id="44" name="テキスト ボックス 43">
            <a:extLst>
              <a:ext uri="{FF2B5EF4-FFF2-40B4-BE49-F238E27FC236}">
                <a16:creationId xmlns:a16="http://schemas.microsoft.com/office/drawing/2014/main" id="{642F0712-51EC-4046-8C15-424499709818}"/>
              </a:ext>
            </a:extLst>
          </p:cNvPr>
          <p:cNvSpPr txBox="1"/>
          <p:nvPr/>
        </p:nvSpPr>
        <p:spPr>
          <a:xfrm>
            <a:off x="4156084" y="4347446"/>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spTree>
    <p:extLst>
      <p:ext uri="{BB962C8B-B14F-4D97-AF65-F5344CB8AC3E}">
        <p14:creationId xmlns:p14="http://schemas.microsoft.com/office/powerpoint/2010/main" val="24180304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196E0BA8-B1EB-4CF7-8913-BFDCE473BDF7}"/>
              </a:ext>
            </a:extLst>
          </p:cNvPr>
          <p:cNvPicPr>
            <a:picLocks noChangeAspect="1"/>
          </p:cNvPicPr>
          <p:nvPr/>
        </p:nvPicPr>
        <p:blipFill>
          <a:blip r:embed="rId2"/>
          <a:stretch>
            <a:fillRect/>
          </a:stretch>
        </p:blipFill>
        <p:spPr>
          <a:xfrm>
            <a:off x="313432" y="793414"/>
            <a:ext cx="3125242" cy="3849480"/>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26</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2042547" cy="276999"/>
          </a:xfrm>
          <a:prstGeom prst="rect">
            <a:avLst/>
          </a:prstGeom>
          <a:noFill/>
        </p:spPr>
        <p:txBody>
          <a:bodyPr wrap="none" rtlCol="0">
            <a:spAutoFit/>
          </a:bodyPr>
          <a:lstStyle/>
          <a:p>
            <a:r>
              <a:rPr kumimoji="1" lang="ja-JP" altLang="en-US" sz="1200" b="1"/>
              <a:t>○</a:t>
            </a:r>
            <a:r>
              <a:rPr kumimoji="1" lang="en-US" altLang="ja-JP" sz="1200" b="1"/>
              <a:t>RE150.</a:t>
            </a:r>
            <a:r>
              <a:rPr kumimoji="1" lang="ja-JP" altLang="en-US" sz="1200" b="1" dirty="0"/>
              <a:t>リザルト終了演出</a:t>
            </a:r>
            <a:endParaRPr kumimoji="1" lang="ja-JP" altLang="en-US" sz="1400" b="1" dirty="0"/>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4024310" y="831512"/>
            <a:ext cx="1127232" cy="276999"/>
          </a:xfrm>
          <a:prstGeom prst="rect">
            <a:avLst/>
          </a:prstGeom>
          <a:noFill/>
        </p:spPr>
        <p:txBody>
          <a:bodyPr wrap="none" rtlCol="0">
            <a:spAutoFit/>
          </a:bodyPr>
          <a:lstStyle/>
          <a:p>
            <a:r>
              <a:rPr kumimoji="1" lang="en-US" altLang="ja-JP" sz="1200" b="1" dirty="0"/>
              <a:t>01</a:t>
            </a:r>
            <a:r>
              <a:rPr kumimoji="1" lang="ja-JP" altLang="en-US" sz="1200" b="1" dirty="0"/>
              <a:t>．締め演出</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205475" y="1108511"/>
            <a:ext cx="1329210" cy="246221"/>
          </a:xfrm>
          <a:prstGeom prst="rect">
            <a:avLst/>
          </a:prstGeom>
          <a:noFill/>
        </p:spPr>
        <p:txBody>
          <a:bodyPr wrap="none" rtlCol="0">
            <a:spAutoFit/>
          </a:bodyPr>
          <a:lstStyle/>
          <a:p>
            <a:r>
              <a:rPr kumimoji="1" lang="ja-JP" altLang="en-US" sz="1000" dirty="0"/>
              <a:t>１</a:t>
            </a:r>
            <a:r>
              <a:rPr kumimoji="1" lang="en-US" altLang="ja-JP" sz="1000" dirty="0"/>
              <a:t>ST</a:t>
            </a:r>
            <a:r>
              <a:rPr kumimoji="1" lang="ja-JP" altLang="en-US" sz="1000" dirty="0"/>
              <a:t>と同様な演出。</a:t>
            </a:r>
            <a:endParaRPr kumimoji="1" lang="en-US" altLang="ja-JP" sz="1000" dirty="0"/>
          </a:p>
        </p:txBody>
      </p:sp>
    </p:spTree>
    <p:extLst>
      <p:ext uri="{BB962C8B-B14F-4D97-AF65-F5344CB8AC3E}">
        <p14:creationId xmlns:p14="http://schemas.microsoft.com/office/powerpoint/2010/main" val="4620621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ABC7D641-AE80-44C3-B23C-EA78097215FE}"/>
              </a:ext>
            </a:extLst>
          </p:cNvPr>
          <p:cNvPicPr>
            <a:picLocks noChangeAspect="1"/>
          </p:cNvPicPr>
          <p:nvPr/>
        </p:nvPicPr>
        <p:blipFill>
          <a:blip r:embed="rId2"/>
          <a:stretch>
            <a:fillRect/>
          </a:stretch>
        </p:blipFill>
        <p:spPr>
          <a:xfrm>
            <a:off x="383347" y="819222"/>
            <a:ext cx="2105971" cy="3743948"/>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27</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233578" cy="276999"/>
          </a:xfrm>
          <a:prstGeom prst="rect">
            <a:avLst/>
          </a:prstGeom>
          <a:noFill/>
        </p:spPr>
        <p:txBody>
          <a:bodyPr wrap="none" rtlCol="0">
            <a:spAutoFit/>
          </a:bodyPr>
          <a:lstStyle/>
          <a:p>
            <a:r>
              <a:rPr kumimoji="1" lang="ja-JP" altLang="en-US" sz="1200" b="1"/>
              <a:t>○</a:t>
            </a:r>
            <a:r>
              <a:rPr kumimoji="1" lang="en-US" altLang="ja-JP" sz="1200" b="1"/>
              <a:t>RE150a</a:t>
            </a:r>
            <a:r>
              <a:rPr kumimoji="1" lang="en-US" altLang="ja-JP" sz="1200" b="1" dirty="0"/>
              <a:t>.</a:t>
            </a:r>
            <a:r>
              <a:rPr kumimoji="1" lang="ja-JP" altLang="en-US" sz="1200" b="1" dirty="0"/>
              <a:t>フレンド登録確認</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20191121</a:t>
            </a:r>
            <a:r>
              <a:rPr kumimoji="1" lang="ja-JP" altLang="en-US" sz="1000" b="1" dirty="0">
                <a:solidFill>
                  <a:schemeClr val="bg1">
                    <a:lumMod val="85000"/>
                  </a:schemeClr>
                </a:solidFill>
              </a:rPr>
              <a:t>追加）</a:t>
            </a:r>
            <a:endParaRPr kumimoji="1" lang="ja-JP" altLang="en-US" sz="14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3975181" y="693012"/>
            <a:ext cx="1896673" cy="276999"/>
          </a:xfrm>
          <a:prstGeom prst="rect">
            <a:avLst/>
          </a:prstGeom>
          <a:noFill/>
        </p:spPr>
        <p:txBody>
          <a:bodyPr wrap="none" rtlCol="0">
            <a:spAutoFit/>
          </a:bodyPr>
          <a:lstStyle/>
          <a:p>
            <a:r>
              <a:rPr kumimoji="1" lang="en-US" altLang="ja-JP" sz="1200" b="1" dirty="0"/>
              <a:t>01</a:t>
            </a:r>
            <a:r>
              <a:rPr kumimoji="1" lang="ja-JP" altLang="en-US" sz="1200" b="1" dirty="0"/>
              <a:t>．ウィンドウタイトル</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156346" y="970011"/>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3" name="テキスト ボックス 12">
            <a:extLst>
              <a:ext uri="{FF2B5EF4-FFF2-40B4-BE49-F238E27FC236}">
                <a16:creationId xmlns:a16="http://schemas.microsoft.com/office/drawing/2014/main" id="{74DFDD1A-2E76-4A07-A675-B7CA9ACFB49B}"/>
              </a:ext>
            </a:extLst>
          </p:cNvPr>
          <p:cNvSpPr txBox="1"/>
          <p:nvPr/>
        </p:nvSpPr>
        <p:spPr>
          <a:xfrm>
            <a:off x="3975181" y="1354731"/>
            <a:ext cx="1281120" cy="276999"/>
          </a:xfrm>
          <a:prstGeom prst="rect">
            <a:avLst/>
          </a:prstGeom>
          <a:noFill/>
        </p:spPr>
        <p:txBody>
          <a:bodyPr wrap="none" rtlCol="0">
            <a:spAutoFit/>
          </a:bodyPr>
          <a:lstStyle/>
          <a:p>
            <a:r>
              <a:rPr kumimoji="1" lang="en-US" altLang="ja-JP" sz="1200" b="1" dirty="0"/>
              <a:t>02</a:t>
            </a:r>
            <a:r>
              <a:rPr kumimoji="1" lang="ja-JP" altLang="en-US" sz="1200" b="1" dirty="0"/>
              <a:t>．サブ見出し</a:t>
            </a:r>
            <a:endParaRPr kumimoji="1" lang="ja-JP" altLang="en-US" sz="1400" b="1" dirty="0"/>
          </a:p>
        </p:txBody>
      </p:sp>
      <p:sp>
        <p:nvSpPr>
          <p:cNvPr id="14" name="テキスト ボックス 13">
            <a:extLst>
              <a:ext uri="{FF2B5EF4-FFF2-40B4-BE49-F238E27FC236}">
                <a16:creationId xmlns:a16="http://schemas.microsoft.com/office/drawing/2014/main" id="{D0E64541-8D3D-42C2-95DE-3C595356950B}"/>
              </a:ext>
            </a:extLst>
          </p:cNvPr>
          <p:cNvSpPr txBox="1"/>
          <p:nvPr/>
        </p:nvSpPr>
        <p:spPr>
          <a:xfrm>
            <a:off x="4156346" y="1631730"/>
            <a:ext cx="1723549" cy="246221"/>
          </a:xfrm>
          <a:prstGeom prst="rect">
            <a:avLst/>
          </a:prstGeom>
          <a:noFill/>
        </p:spPr>
        <p:txBody>
          <a:bodyPr wrap="none" rtlCol="0">
            <a:spAutoFit/>
          </a:bodyPr>
          <a:lstStyle/>
          <a:p>
            <a:r>
              <a:rPr kumimoji="1" lang="ja-JP" altLang="en-US" sz="1000" dirty="0"/>
              <a:t>サブの見出しのテキスト。</a:t>
            </a:r>
            <a:endParaRPr kumimoji="1" lang="en-US" altLang="ja-JP" sz="1000" dirty="0"/>
          </a:p>
        </p:txBody>
      </p:sp>
      <p:sp>
        <p:nvSpPr>
          <p:cNvPr id="15" name="テキスト ボックス 14">
            <a:extLst>
              <a:ext uri="{FF2B5EF4-FFF2-40B4-BE49-F238E27FC236}">
                <a16:creationId xmlns:a16="http://schemas.microsoft.com/office/drawing/2014/main" id="{AEFF1331-327C-4AF6-B3CC-FCDFD2589478}"/>
              </a:ext>
            </a:extLst>
          </p:cNvPr>
          <p:cNvSpPr txBox="1"/>
          <p:nvPr/>
        </p:nvSpPr>
        <p:spPr>
          <a:xfrm>
            <a:off x="3982697" y="2018111"/>
            <a:ext cx="1281120" cy="276999"/>
          </a:xfrm>
          <a:prstGeom prst="rect">
            <a:avLst/>
          </a:prstGeom>
          <a:noFill/>
        </p:spPr>
        <p:txBody>
          <a:bodyPr wrap="none" rtlCol="0">
            <a:spAutoFit/>
          </a:bodyPr>
          <a:lstStyle/>
          <a:p>
            <a:r>
              <a:rPr kumimoji="1" lang="en-US" altLang="ja-JP" sz="1200" b="1" dirty="0"/>
              <a:t>03</a:t>
            </a:r>
            <a:r>
              <a:rPr kumimoji="1" lang="ja-JP" altLang="en-US" sz="1200" b="1" dirty="0"/>
              <a:t>．増援リスト</a:t>
            </a:r>
            <a:endParaRPr kumimoji="1" lang="ja-JP" altLang="en-US" sz="1400" b="1" dirty="0"/>
          </a:p>
        </p:txBody>
      </p:sp>
      <p:sp>
        <p:nvSpPr>
          <p:cNvPr id="16" name="テキスト ボックス 15">
            <a:extLst>
              <a:ext uri="{FF2B5EF4-FFF2-40B4-BE49-F238E27FC236}">
                <a16:creationId xmlns:a16="http://schemas.microsoft.com/office/drawing/2014/main" id="{D03E860F-B04A-41FD-9E37-D29505B25894}"/>
              </a:ext>
            </a:extLst>
          </p:cNvPr>
          <p:cNvSpPr txBox="1"/>
          <p:nvPr/>
        </p:nvSpPr>
        <p:spPr>
          <a:xfrm>
            <a:off x="4163862" y="2295110"/>
            <a:ext cx="2108269" cy="400110"/>
          </a:xfrm>
          <a:prstGeom prst="rect">
            <a:avLst/>
          </a:prstGeom>
          <a:noFill/>
        </p:spPr>
        <p:txBody>
          <a:bodyPr wrap="none" rtlCol="0">
            <a:spAutoFit/>
          </a:bodyPr>
          <a:lstStyle/>
          <a:p>
            <a:r>
              <a:rPr kumimoji="1" lang="ja-JP" altLang="en-US" sz="1000" dirty="0"/>
              <a:t>増援に使った非フレンドの情報。</a:t>
            </a:r>
            <a:endParaRPr kumimoji="1" lang="en-US" altLang="ja-JP" sz="1000" dirty="0"/>
          </a:p>
          <a:p>
            <a:r>
              <a:rPr kumimoji="1" lang="ja-JP" altLang="en-US" sz="1000" dirty="0"/>
              <a:t>バトル前準備画面と同じもの。</a:t>
            </a:r>
            <a:endParaRPr kumimoji="1" lang="en-US" altLang="ja-JP" sz="1000" dirty="0"/>
          </a:p>
        </p:txBody>
      </p:sp>
      <p:sp>
        <p:nvSpPr>
          <p:cNvPr id="24" name="テキスト ボックス 23">
            <a:extLst>
              <a:ext uri="{FF2B5EF4-FFF2-40B4-BE49-F238E27FC236}">
                <a16:creationId xmlns:a16="http://schemas.microsoft.com/office/drawing/2014/main" id="{82E39B30-AA34-43B3-B9DD-FD91CE0E527E}"/>
              </a:ext>
            </a:extLst>
          </p:cNvPr>
          <p:cNvSpPr txBox="1"/>
          <p:nvPr/>
        </p:nvSpPr>
        <p:spPr>
          <a:xfrm>
            <a:off x="3974919" y="2833719"/>
            <a:ext cx="1199367" cy="276999"/>
          </a:xfrm>
          <a:prstGeom prst="rect">
            <a:avLst/>
          </a:prstGeom>
          <a:noFill/>
        </p:spPr>
        <p:txBody>
          <a:bodyPr wrap="none" rtlCol="0">
            <a:spAutoFit/>
          </a:bodyPr>
          <a:lstStyle/>
          <a:p>
            <a:r>
              <a:rPr kumimoji="1" lang="en-US" altLang="ja-JP" sz="1200" b="1" dirty="0"/>
              <a:t>04</a:t>
            </a:r>
            <a:r>
              <a:rPr kumimoji="1" lang="ja-JP" altLang="en-US" sz="1200" b="1" dirty="0"/>
              <a:t>．</a:t>
            </a:r>
            <a:r>
              <a:rPr kumimoji="1" lang="en-US" altLang="ja-JP" sz="1200" b="1" dirty="0"/>
              <a:t>OK</a:t>
            </a:r>
            <a:r>
              <a:rPr kumimoji="1" lang="ja-JP" altLang="en-US" sz="1200" b="1" dirty="0"/>
              <a:t>ボタン</a:t>
            </a:r>
            <a:endParaRPr kumimoji="1" lang="ja-JP" altLang="en-US" sz="1400" b="1" dirty="0"/>
          </a:p>
        </p:txBody>
      </p:sp>
      <p:sp>
        <p:nvSpPr>
          <p:cNvPr id="25" name="テキスト ボックス 24">
            <a:extLst>
              <a:ext uri="{FF2B5EF4-FFF2-40B4-BE49-F238E27FC236}">
                <a16:creationId xmlns:a16="http://schemas.microsoft.com/office/drawing/2014/main" id="{70C0A05E-0FD5-4647-A659-5590FCC72E39}"/>
              </a:ext>
            </a:extLst>
          </p:cNvPr>
          <p:cNvSpPr txBox="1"/>
          <p:nvPr/>
        </p:nvSpPr>
        <p:spPr>
          <a:xfrm>
            <a:off x="4156084" y="3110718"/>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cxnSp>
        <p:nvCxnSpPr>
          <p:cNvPr id="26" name="直線コネクタ 25">
            <a:extLst>
              <a:ext uri="{FF2B5EF4-FFF2-40B4-BE49-F238E27FC236}">
                <a16:creationId xmlns:a16="http://schemas.microsoft.com/office/drawing/2014/main" id="{B23D9E92-5D01-4B5D-BC2F-ACD88B9A9B5B}"/>
              </a:ext>
            </a:extLst>
          </p:cNvPr>
          <p:cNvCxnSpPr>
            <a:cxnSpLocks/>
            <a:endCxn id="27" idx="1"/>
          </p:cNvCxnSpPr>
          <p:nvPr/>
        </p:nvCxnSpPr>
        <p:spPr>
          <a:xfrm flipV="1">
            <a:off x="1781175" y="1493231"/>
            <a:ext cx="925654" cy="2112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0F7B0AE4-EA81-4E1A-9B7B-CE0B8D86D1C3}"/>
              </a:ext>
            </a:extLst>
          </p:cNvPr>
          <p:cNvSpPr txBox="1"/>
          <p:nvPr/>
        </p:nvSpPr>
        <p:spPr>
          <a:xfrm>
            <a:off x="2706829" y="1393203"/>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8" name="テキスト ボックス 27">
            <a:extLst>
              <a:ext uri="{FF2B5EF4-FFF2-40B4-BE49-F238E27FC236}">
                <a16:creationId xmlns:a16="http://schemas.microsoft.com/office/drawing/2014/main" id="{A41C1F36-9D5E-4781-B2F0-DEB3B6BE67BD}"/>
              </a:ext>
            </a:extLst>
          </p:cNvPr>
          <p:cNvSpPr txBox="1"/>
          <p:nvPr/>
        </p:nvSpPr>
        <p:spPr>
          <a:xfrm>
            <a:off x="2706829" y="1720001"/>
            <a:ext cx="758541" cy="200055"/>
          </a:xfrm>
          <a:prstGeom prst="rect">
            <a:avLst/>
          </a:prstGeom>
          <a:noFill/>
        </p:spPr>
        <p:txBody>
          <a:bodyPr wrap="none" rtlCol="0">
            <a:spAutoFit/>
          </a:bodyPr>
          <a:lstStyle/>
          <a:p>
            <a:r>
              <a:rPr kumimoji="1" lang="en-US" altLang="ja-JP" sz="700" dirty="0"/>
              <a:t>02.</a:t>
            </a:r>
            <a:r>
              <a:rPr kumimoji="1" lang="ja-JP" altLang="en-US" sz="700" dirty="0"/>
              <a:t>サブ見出し</a:t>
            </a:r>
          </a:p>
        </p:txBody>
      </p:sp>
      <p:cxnSp>
        <p:nvCxnSpPr>
          <p:cNvPr id="29" name="直線コネクタ 28">
            <a:extLst>
              <a:ext uri="{FF2B5EF4-FFF2-40B4-BE49-F238E27FC236}">
                <a16:creationId xmlns:a16="http://schemas.microsoft.com/office/drawing/2014/main" id="{E5690BD2-4DC5-4271-887B-CFD94D4E1684}"/>
              </a:ext>
            </a:extLst>
          </p:cNvPr>
          <p:cNvCxnSpPr>
            <a:cxnSpLocks/>
            <a:endCxn id="28" idx="1"/>
          </p:cNvCxnSpPr>
          <p:nvPr/>
        </p:nvCxnSpPr>
        <p:spPr>
          <a:xfrm flipV="1">
            <a:off x="1618693" y="1820029"/>
            <a:ext cx="1088136" cy="9639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4D143A4A-1DAE-4EDE-B5CD-65106C23675C}"/>
              </a:ext>
            </a:extLst>
          </p:cNvPr>
          <p:cNvSpPr txBox="1"/>
          <p:nvPr/>
        </p:nvSpPr>
        <p:spPr>
          <a:xfrm>
            <a:off x="2706829" y="2195082"/>
            <a:ext cx="758541" cy="200055"/>
          </a:xfrm>
          <a:prstGeom prst="rect">
            <a:avLst/>
          </a:prstGeom>
          <a:noFill/>
        </p:spPr>
        <p:txBody>
          <a:bodyPr wrap="none" rtlCol="0">
            <a:spAutoFit/>
          </a:bodyPr>
          <a:lstStyle/>
          <a:p>
            <a:r>
              <a:rPr kumimoji="1" lang="en-US" altLang="ja-JP" sz="700" dirty="0"/>
              <a:t>03.</a:t>
            </a:r>
            <a:r>
              <a:rPr kumimoji="1" lang="ja-JP" altLang="en-US" sz="700" dirty="0"/>
              <a:t>増援リスト</a:t>
            </a:r>
          </a:p>
        </p:txBody>
      </p:sp>
      <p:sp>
        <p:nvSpPr>
          <p:cNvPr id="34" name="テキスト ボックス 33">
            <a:extLst>
              <a:ext uri="{FF2B5EF4-FFF2-40B4-BE49-F238E27FC236}">
                <a16:creationId xmlns:a16="http://schemas.microsoft.com/office/drawing/2014/main" id="{7B225686-A100-4A94-A11F-4461A89D4446}"/>
              </a:ext>
            </a:extLst>
          </p:cNvPr>
          <p:cNvSpPr txBox="1"/>
          <p:nvPr/>
        </p:nvSpPr>
        <p:spPr>
          <a:xfrm>
            <a:off x="2706829" y="2527078"/>
            <a:ext cx="758541" cy="200055"/>
          </a:xfrm>
          <a:prstGeom prst="rect">
            <a:avLst/>
          </a:prstGeom>
          <a:noFill/>
        </p:spPr>
        <p:txBody>
          <a:bodyPr wrap="none" rtlCol="0">
            <a:spAutoFit/>
          </a:bodyPr>
          <a:lstStyle/>
          <a:p>
            <a:r>
              <a:rPr kumimoji="1" lang="en-US" altLang="ja-JP" sz="700" dirty="0"/>
              <a:t>04.</a:t>
            </a:r>
            <a:r>
              <a:rPr kumimoji="1" lang="ja-JP" altLang="en-US" sz="700" dirty="0"/>
              <a:t>ＯＫボタン</a:t>
            </a:r>
          </a:p>
        </p:txBody>
      </p:sp>
      <p:cxnSp>
        <p:nvCxnSpPr>
          <p:cNvPr id="35" name="直線コネクタ 34">
            <a:extLst>
              <a:ext uri="{FF2B5EF4-FFF2-40B4-BE49-F238E27FC236}">
                <a16:creationId xmlns:a16="http://schemas.microsoft.com/office/drawing/2014/main" id="{70F6224A-F2AF-4818-B049-39A78BE963D2}"/>
              </a:ext>
            </a:extLst>
          </p:cNvPr>
          <p:cNvCxnSpPr>
            <a:cxnSpLocks/>
            <a:endCxn id="30" idx="1"/>
          </p:cNvCxnSpPr>
          <p:nvPr/>
        </p:nvCxnSpPr>
        <p:spPr>
          <a:xfrm>
            <a:off x="2171700" y="2273963"/>
            <a:ext cx="535129" cy="2114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F2286E9B-55A1-4AA5-BE78-A4F04C89FC15}"/>
              </a:ext>
            </a:extLst>
          </p:cNvPr>
          <p:cNvCxnSpPr>
            <a:cxnSpLocks/>
            <a:endCxn id="34" idx="1"/>
          </p:cNvCxnSpPr>
          <p:nvPr/>
        </p:nvCxnSpPr>
        <p:spPr>
          <a:xfrm flipV="1">
            <a:off x="2054006" y="2627106"/>
            <a:ext cx="652823" cy="100027"/>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DA8FF93C-6868-4F27-B2DA-F0548A1522AA}"/>
              </a:ext>
            </a:extLst>
          </p:cNvPr>
          <p:cNvSpPr txBox="1"/>
          <p:nvPr/>
        </p:nvSpPr>
        <p:spPr>
          <a:xfrm>
            <a:off x="2701106" y="2897814"/>
            <a:ext cx="848309" cy="200055"/>
          </a:xfrm>
          <a:prstGeom prst="rect">
            <a:avLst/>
          </a:prstGeom>
          <a:noFill/>
        </p:spPr>
        <p:txBody>
          <a:bodyPr wrap="none" rtlCol="0">
            <a:spAutoFit/>
          </a:bodyPr>
          <a:lstStyle/>
          <a:p>
            <a:r>
              <a:rPr kumimoji="1" lang="en-US" altLang="ja-JP" sz="700" dirty="0"/>
              <a:t>05.</a:t>
            </a:r>
            <a:r>
              <a:rPr kumimoji="1" lang="ja-JP" altLang="en-US" sz="700" dirty="0"/>
              <a:t>やめるボタン</a:t>
            </a:r>
          </a:p>
        </p:txBody>
      </p:sp>
      <p:sp>
        <p:nvSpPr>
          <p:cNvPr id="40" name="テキスト ボックス 39">
            <a:extLst>
              <a:ext uri="{FF2B5EF4-FFF2-40B4-BE49-F238E27FC236}">
                <a16:creationId xmlns:a16="http://schemas.microsoft.com/office/drawing/2014/main" id="{B2BB12E0-0444-48B3-B092-AC633DEAA314}"/>
              </a:ext>
            </a:extLst>
          </p:cNvPr>
          <p:cNvSpPr txBox="1"/>
          <p:nvPr/>
        </p:nvSpPr>
        <p:spPr>
          <a:xfrm>
            <a:off x="2701106" y="3228945"/>
            <a:ext cx="938077" cy="200055"/>
          </a:xfrm>
          <a:prstGeom prst="rect">
            <a:avLst/>
          </a:prstGeom>
          <a:noFill/>
        </p:spPr>
        <p:txBody>
          <a:bodyPr wrap="none" rtlCol="0">
            <a:spAutoFit/>
          </a:bodyPr>
          <a:lstStyle/>
          <a:p>
            <a:r>
              <a:rPr kumimoji="1" lang="en-US" altLang="ja-JP" sz="700" dirty="0"/>
              <a:t>06.</a:t>
            </a:r>
            <a:r>
              <a:rPr kumimoji="1" lang="ja-JP" altLang="en-US" sz="700" dirty="0"/>
              <a:t>申請するボタン</a:t>
            </a:r>
          </a:p>
        </p:txBody>
      </p:sp>
      <p:cxnSp>
        <p:nvCxnSpPr>
          <p:cNvPr id="41" name="直線コネクタ 40">
            <a:extLst>
              <a:ext uri="{FF2B5EF4-FFF2-40B4-BE49-F238E27FC236}">
                <a16:creationId xmlns:a16="http://schemas.microsoft.com/office/drawing/2014/main" id="{6AD509A0-1AD9-437D-A423-9DC055EB7BEF}"/>
              </a:ext>
            </a:extLst>
          </p:cNvPr>
          <p:cNvCxnSpPr>
            <a:cxnSpLocks/>
            <a:endCxn id="39" idx="1"/>
          </p:cNvCxnSpPr>
          <p:nvPr/>
        </p:nvCxnSpPr>
        <p:spPr>
          <a:xfrm flipV="1">
            <a:off x="1164532" y="2997842"/>
            <a:ext cx="1536574" cy="4747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12FCE1D2-005A-4590-BD95-BB4120E193AA}"/>
              </a:ext>
            </a:extLst>
          </p:cNvPr>
          <p:cNvCxnSpPr>
            <a:cxnSpLocks/>
            <a:endCxn id="40" idx="1"/>
          </p:cNvCxnSpPr>
          <p:nvPr/>
        </p:nvCxnSpPr>
        <p:spPr>
          <a:xfrm>
            <a:off x="2118424" y="3212659"/>
            <a:ext cx="582682" cy="11631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A055312A-E4B8-4B8E-84C2-E2F7B15E9637}"/>
              </a:ext>
            </a:extLst>
          </p:cNvPr>
          <p:cNvSpPr txBox="1"/>
          <p:nvPr/>
        </p:nvSpPr>
        <p:spPr>
          <a:xfrm>
            <a:off x="3972316" y="3633937"/>
            <a:ext cx="973343" cy="276999"/>
          </a:xfrm>
          <a:prstGeom prst="rect">
            <a:avLst/>
          </a:prstGeom>
          <a:noFill/>
        </p:spPr>
        <p:txBody>
          <a:bodyPr wrap="none" rtlCol="0">
            <a:spAutoFit/>
          </a:bodyPr>
          <a:lstStyle/>
          <a:p>
            <a:r>
              <a:rPr kumimoji="1" lang="en-US" altLang="ja-JP" sz="1200" b="1" dirty="0"/>
              <a:t>05</a:t>
            </a:r>
            <a:r>
              <a:rPr kumimoji="1" lang="ja-JP" altLang="en-US" sz="1200" b="1" dirty="0"/>
              <a:t>．やめる</a:t>
            </a:r>
            <a:endParaRPr kumimoji="1" lang="ja-JP" altLang="en-US" sz="1400" b="1" dirty="0"/>
          </a:p>
        </p:txBody>
      </p:sp>
      <p:sp>
        <p:nvSpPr>
          <p:cNvPr id="44" name="テキスト ボックス 43">
            <a:extLst>
              <a:ext uri="{FF2B5EF4-FFF2-40B4-BE49-F238E27FC236}">
                <a16:creationId xmlns:a16="http://schemas.microsoft.com/office/drawing/2014/main" id="{59555E2C-6A6B-467B-A42A-EE8828A96BFF}"/>
              </a:ext>
            </a:extLst>
          </p:cNvPr>
          <p:cNvSpPr txBox="1"/>
          <p:nvPr/>
        </p:nvSpPr>
        <p:spPr>
          <a:xfrm>
            <a:off x="4153481" y="3910936"/>
            <a:ext cx="2236510" cy="246221"/>
          </a:xfrm>
          <a:prstGeom prst="rect">
            <a:avLst/>
          </a:prstGeom>
          <a:noFill/>
        </p:spPr>
        <p:txBody>
          <a:bodyPr wrap="none" rtlCol="0">
            <a:spAutoFit/>
          </a:bodyPr>
          <a:lstStyle/>
          <a:p>
            <a:r>
              <a:rPr kumimoji="1" lang="ja-JP" altLang="en-US" sz="1000" dirty="0"/>
              <a:t>フレンド申請をせず終わるボタン。</a:t>
            </a:r>
            <a:endParaRPr kumimoji="1" lang="en-US" altLang="ja-JP" sz="1000" dirty="0"/>
          </a:p>
        </p:txBody>
      </p:sp>
      <p:sp>
        <p:nvSpPr>
          <p:cNvPr id="45" name="テキスト ボックス 44">
            <a:extLst>
              <a:ext uri="{FF2B5EF4-FFF2-40B4-BE49-F238E27FC236}">
                <a16:creationId xmlns:a16="http://schemas.microsoft.com/office/drawing/2014/main" id="{324E3A72-50B7-475A-825B-54DD7C0AF355}"/>
              </a:ext>
            </a:extLst>
          </p:cNvPr>
          <p:cNvSpPr txBox="1"/>
          <p:nvPr/>
        </p:nvSpPr>
        <p:spPr>
          <a:xfrm>
            <a:off x="3972316" y="4403377"/>
            <a:ext cx="1588897" cy="276999"/>
          </a:xfrm>
          <a:prstGeom prst="rect">
            <a:avLst/>
          </a:prstGeom>
          <a:noFill/>
        </p:spPr>
        <p:txBody>
          <a:bodyPr wrap="none" rtlCol="0">
            <a:spAutoFit/>
          </a:bodyPr>
          <a:lstStyle/>
          <a:p>
            <a:r>
              <a:rPr kumimoji="1" lang="en-US" altLang="ja-JP" sz="1200" b="1" dirty="0"/>
              <a:t>06</a:t>
            </a:r>
            <a:r>
              <a:rPr kumimoji="1" lang="ja-JP" altLang="en-US" sz="1200" b="1" dirty="0"/>
              <a:t>．申請するボタン</a:t>
            </a:r>
            <a:endParaRPr kumimoji="1" lang="ja-JP" altLang="en-US" sz="1400" b="1" dirty="0"/>
          </a:p>
        </p:txBody>
      </p:sp>
      <p:sp>
        <p:nvSpPr>
          <p:cNvPr id="46" name="テキスト ボックス 45">
            <a:extLst>
              <a:ext uri="{FF2B5EF4-FFF2-40B4-BE49-F238E27FC236}">
                <a16:creationId xmlns:a16="http://schemas.microsoft.com/office/drawing/2014/main" id="{4659A3BF-7253-4D1B-9631-368C3265A8AD}"/>
              </a:ext>
            </a:extLst>
          </p:cNvPr>
          <p:cNvSpPr txBox="1"/>
          <p:nvPr/>
        </p:nvSpPr>
        <p:spPr>
          <a:xfrm>
            <a:off x="4153481" y="4680376"/>
            <a:ext cx="2108269" cy="246221"/>
          </a:xfrm>
          <a:prstGeom prst="rect">
            <a:avLst/>
          </a:prstGeom>
          <a:noFill/>
        </p:spPr>
        <p:txBody>
          <a:bodyPr wrap="none" rtlCol="0">
            <a:spAutoFit/>
          </a:bodyPr>
          <a:lstStyle/>
          <a:p>
            <a:r>
              <a:rPr kumimoji="1" lang="ja-JP" altLang="en-US" sz="1000" dirty="0"/>
              <a:t>フレンド申請を送信するボタン。</a:t>
            </a:r>
            <a:endParaRPr kumimoji="1" lang="en-US" altLang="ja-JP" sz="1000" dirty="0"/>
          </a:p>
        </p:txBody>
      </p:sp>
      <p:sp>
        <p:nvSpPr>
          <p:cNvPr id="47" name="四角形: 角を丸くする 46">
            <a:extLst>
              <a:ext uri="{FF2B5EF4-FFF2-40B4-BE49-F238E27FC236}">
                <a16:creationId xmlns:a16="http://schemas.microsoft.com/office/drawing/2014/main" id="{1CA2BED8-25A7-43C0-BA92-EDBF5BFA05D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50" dirty="0">
                <a:solidFill>
                  <a:schemeClr val="tx1"/>
                </a:solidFill>
              </a:rPr>
              <a:t>やめる場合、ウィンドウを閉じて、画面をフェードアウトして終了する。</a:t>
            </a:r>
            <a:endParaRPr kumimoji="1" lang="en-US" altLang="ja-JP" sz="1050" dirty="0">
              <a:solidFill>
                <a:schemeClr val="tx1"/>
              </a:solidFill>
            </a:endParaRPr>
          </a:p>
        </p:txBody>
      </p:sp>
    </p:spTree>
    <p:extLst>
      <p:ext uri="{BB962C8B-B14F-4D97-AF65-F5344CB8AC3E}">
        <p14:creationId xmlns:p14="http://schemas.microsoft.com/office/powerpoint/2010/main" val="7206145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F51DB2FE-DF2F-4C42-BEA6-2E5D7900F926}"/>
              </a:ext>
            </a:extLst>
          </p:cNvPr>
          <p:cNvPicPr>
            <a:picLocks noChangeAspect="1"/>
          </p:cNvPicPr>
          <p:nvPr/>
        </p:nvPicPr>
        <p:blipFill>
          <a:blip r:embed="rId2"/>
          <a:stretch>
            <a:fillRect/>
          </a:stretch>
        </p:blipFill>
        <p:spPr>
          <a:xfrm>
            <a:off x="383347" y="831511"/>
            <a:ext cx="2104021" cy="3731659"/>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28</a:t>
            </a:fld>
            <a:endParaRPr kumimoji="1" lang="ja-JP" altLang="en-US"/>
          </a:p>
        </p:txBody>
      </p:sp>
      <p:sp>
        <p:nvSpPr>
          <p:cNvPr id="20" name="テキスト ボックス 19">
            <a:extLst>
              <a:ext uri="{FF2B5EF4-FFF2-40B4-BE49-F238E27FC236}">
                <a16:creationId xmlns:a16="http://schemas.microsoft.com/office/drawing/2014/main" id="{B303E85F-BB21-43DA-B5F8-E0234A920247}"/>
              </a:ext>
            </a:extLst>
          </p:cNvPr>
          <p:cNvSpPr txBox="1"/>
          <p:nvPr/>
        </p:nvSpPr>
        <p:spPr>
          <a:xfrm>
            <a:off x="591845" y="554513"/>
            <a:ext cx="3233578" cy="276999"/>
          </a:xfrm>
          <a:prstGeom prst="rect">
            <a:avLst/>
          </a:prstGeom>
          <a:noFill/>
        </p:spPr>
        <p:txBody>
          <a:bodyPr wrap="none" rtlCol="0">
            <a:spAutoFit/>
          </a:bodyPr>
          <a:lstStyle/>
          <a:p>
            <a:r>
              <a:rPr kumimoji="1" lang="ja-JP" altLang="en-US" sz="1200" b="1"/>
              <a:t>○</a:t>
            </a:r>
            <a:r>
              <a:rPr kumimoji="1" lang="en-US" altLang="ja-JP" sz="1200" b="1"/>
              <a:t>RE150a</a:t>
            </a:r>
            <a:r>
              <a:rPr kumimoji="1" lang="en-US" altLang="ja-JP" sz="1200" b="1" dirty="0"/>
              <a:t>.</a:t>
            </a:r>
            <a:r>
              <a:rPr kumimoji="1" lang="ja-JP" altLang="en-US" sz="1200" b="1" dirty="0"/>
              <a:t>フレンド送信結果</a:t>
            </a:r>
            <a:r>
              <a:rPr kumimoji="1" lang="ja-JP" altLang="en-US" sz="1000" b="1" dirty="0">
                <a:solidFill>
                  <a:srgbClr val="FF0000"/>
                </a:solidFill>
              </a:rPr>
              <a:t>（</a:t>
            </a:r>
            <a:r>
              <a:rPr kumimoji="1" lang="en-US" altLang="ja-JP" sz="1000" b="1" dirty="0">
                <a:solidFill>
                  <a:srgbClr val="FF0000"/>
                </a:solidFill>
              </a:rPr>
              <a:t>20191121</a:t>
            </a:r>
            <a:r>
              <a:rPr kumimoji="1" lang="ja-JP" altLang="en-US" sz="1000" b="1" dirty="0">
                <a:solidFill>
                  <a:srgbClr val="FF0000"/>
                </a:solidFill>
              </a:rPr>
              <a:t>追加）</a:t>
            </a:r>
            <a:endParaRPr kumimoji="1" lang="ja-JP" altLang="en-US" sz="1400" b="1" dirty="0">
              <a:solidFill>
                <a:srgbClr val="FF0000"/>
              </a:solidFill>
            </a:endParaRPr>
          </a:p>
        </p:txBody>
      </p:sp>
      <p:sp>
        <p:nvSpPr>
          <p:cNvPr id="31" name="テキスト ボックス 30">
            <a:extLst>
              <a:ext uri="{FF2B5EF4-FFF2-40B4-BE49-F238E27FC236}">
                <a16:creationId xmlns:a16="http://schemas.microsoft.com/office/drawing/2014/main" id="{E300446C-912D-43BC-A2BE-A2396CFBBAFA}"/>
              </a:ext>
            </a:extLst>
          </p:cNvPr>
          <p:cNvSpPr txBox="1"/>
          <p:nvPr/>
        </p:nvSpPr>
        <p:spPr>
          <a:xfrm>
            <a:off x="3975181" y="1302416"/>
            <a:ext cx="1896673" cy="276999"/>
          </a:xfrm>
          <a:prstGeom prst="rect">
            <a:avLst/>
          </a:prstGeom>
          <a:noFill/>
        </p:spPr>
        <p:txBody>
          <a:bodyPr wrap="none" rtlCol="0">
            <a:spAutoFit/>
          </a:bodyPr>
          <a:lstStyle/>
          <a:p>
            <a:r>
              <a:rPr kumimoji="1" lang="en-US" altLang="ja-JP" sz="1200" b="1"/>
              <a:t>01</a:t>
            </a:r>
            <a:r>
              <a:rPr kumimoji="1" lang="ja-JP" altLang="en-US" sz="1200" b="1"/>
              <a:t>．</a:t>
            </a:r>
            <a:r>
              <a:rPr kumimoji="1" lang="ja-JP" altLang="en-US" sz="1200" b="1" dirty="0"/>
              <a:t>ウィンドウタイトル</a:t>
            </a:r>
            <a:endParaRPr kumimoji="1" lang="en-US" altLang="ja-JP" sz="1200" b="1" dirty="0"/>
          </a:p>
        </p:txBody>
      </p:sp>
      <p:sp>
        <p:nvSpPr>
          <p:cNvPr id="33" name="テキスト ボックス 32">
            <a:extLst>
              <a:ext uri="{FF2B5EF4-FFF2-40B4-BE49-F238E27FC236}">
                <a16:creationId xmlns:a16="http://schemas.microsoft.com/office/drawing/2014/main" id="{6E7DB5F0-B575-49C3-8D6D-3188B605DCA6}"/>
              </a:ext>
            </a:extLst>
          </p:cNvPr>
          <p:cNvSpPr txBox="1"/>
          <p:nvPr/>
        </p:nvSpPr>
        <p:spPr>
          <a:xfrm>
            <a:off x="4156346" y="1579415"/>
            <a:ext cx="1467068" cy="246221"/>
          </a:xfrm>
          <a:prstGeom prst="rect">
            <a:avLst/>
          </a:prstGeom>
          <a:noFill/>
        </p:spPr>
        <p:txBody>
          <a:bodyPr wrap="none" rtlCol="0">
            <a:spAutoFit/>
          </a:bodyPr>
          <a:lstStyle/>
          <a:p>
            <a:r>
              <a:rPr kumimoji="1" lang="ja-JP" altLang="en-US" sz="1000" dirty="0"/>
              <a:t>ウィンドウの見出し。</a:t>
            </a:r>
            <a:endParaRPr kumimoji="1" lang="en-US" altLang="ja-JP" sz="1000" dirty="0"/>
          </a:p>
        </p:txBody>
      </p:sp>
      <p:sp>
        <p:nvSpPr>
          <p:cNvPr id="13" name="テキスト ボックス 12">
            <a:extLst>
              <a:ext uri="{FF2B5EF4-FFF2-40B4-BE49-F238E27FC236}">
                <a16:creationId xmlns:a16="http://schemas.microsoft.com/office/drawing/2014/main" id="{74DFDD1A-2E76-4A07-A675-B7CA9ACFB49B}"/>
              </a:ext>
            </a:extLst>
          </p:cNvPr>
          <p:cNvSpPr txBox="1"/>
          <p:nvPr/>
        </p:nvSpPr>
        <p:spPr>
          <a:xfrm>
            <a:off x="3975181" y="1964135"/>
            <a:ext cx="819455" cy="276999"/>
          </a:xfrm>
          <a:prstGeom prst="rect">
            <a:avLst/>
          </a:prstGeom>
          <a:noFill/>
        </p:spPr>
        <p:txBody>
          <a:bodyPr wrap="none" rtlCol="0">
            <a:spAutoFit/>
          </a:bodyPr>
          <a:lstStyle/>
          <a:p>
            <a:r>
              <a:rPr kumimoji="1" lang="en-US" altLang="ja-JP" sz="1200" b="1"/>
              <a:t>02</a:t>
            </a:r>
            <a:r>
              <a:rPr kumimoji="1" lang="ja-JP" altLang="en-US" sz="1200" b="1"/>
              <a:t>．</a:t>
            </a:r>
            <a:r>
              <a:rPr kumimoji="1" lang="ja-JP" altLang="en-US" sz="1200" b="1" dirty="0"/>
              <a:t>本文</a:t>
            </a:r>
            <a:endParaRPr kumimoji="1" lang="ja-JP" altLang="en-US" sz="1400" b="1" dirty="0"/>
          </a:p>
        </p:txBody>
      </p:sp>
      <p:sp>
        <p:nvSpPr>
          <p:cNvPr id="14" name="テキスト ボックス 13">
            <a:extLst>
              <a:ext uri="{FF2B5EF4-FFF2-40B4-BE49-F238E27FC236}">
                <a16:creationId xmlns:a16="http://schemas.microsoft.com/office/drawing/2014/main" id="{D0E64541-8D3D-42C2-95DE-3C595356950B}"/>
              </a:ext>
            </a:extLst>
          </p:cNvPr>
          <p:cNvSpPr txBox="1"/>
          <p:nvPr/>
        </p:nvSpPr>
        <p:spPr>
          <a:xfrm>
            <a:off x="4156346" y="2241134"/>
            <a:ext cx="1210588" cy="246221"/>
          </a:xfrm>
          <a:prstGeom prst="rect">
            <a:avLst/>
          </a:prstGeom>
          <a:noFill/>
        </p:spPr>
        <p:txBody>
          <a:bodyPr wrap="none" rtlCol="0">
            <a:spAutoFit/>
          </a:bodyPr>
          <a:lstStyle/>
          <a:p>
            <a:r>
              <a:rPr kumimoji="1" lang="ja-JP" altLang="en-US" sz="1000" dirty="0"/>
              <a:t>本文のテキスト。</a:t>
            </a:r>
            <a:endParaRPr kumimoji="1" lang="en-US" altLang="ja-JP" sz="1000" dirty="0"/>
          </a:p>
        </p:txBody>
      </p:sp>
      <p:sp>
        <p:nvSpPr>
          <p:cNvPr id="15" name="テキスト ボックス 14">
            <a:extLst>
              <a:ext uri="{FF2B5EF4-FFF2-40B4-BE49-F238E27FC236}">
                <a16:creationId xmlns:a16="http://schemas.microsoft.com/office/drawing/2014/main" id="{AEFF1331-327C-4AF6-B3CC-FCDFD2589478}"/>
              </a:ext>
            </a:extLst>
          </p:cNvPr>
          <p:cNvSpPr txBox="1"/>
          <p:nvPr/>
        </p:nvSpPr>
        <p:spPr>
          <a:xfrm>
            <a:off x="3982697" y="2627515"/>
            <a:ext cx="1199367" cy="276999"/>
          </a:xfrm>
          <a:prstGeom prst="rect">
            <a:avLst/>
          </a:prstGeom>
          <a:noFill/>
        </p:spPr>
        <p:txBody>
          <a:bodyPr wrap="none" rtlCol="0">
            <a:spAutoFit/>
          </a:bodyPr>
          <a:lstStyle/>
          <a:p>
            <a:r>
              <a:rPr kumimoji="1" lang="en-US" altLang="ja-JP" sz="1200" b="1"/>
              <a:t>03</a:t>
            </a:r>
            <a:r>
              <a:rPr kumimoji="1" lang="ja-JP" altLang="en-US" sz="1200" b="1"/>
              <a:t>．</a:t>
            </a:r>
            <a:r>
              <a:rPr kumimoji="1" lang="en-US" altLang="ja-JP" sz="1200" b="1"/>
              <a:t>OK</a:t>
            </a:r>
            <a:r>
              <a:rPr kumimoji="1" lang="ja-JP" altLang="en-US" sz="1200" b="1"/>
              <a:t>ボタン</a:t>
            </a:r>
            <a:endParaRPr kumimoji="1" lang="ja-JP" altLang="en-US" sz="1400" b="1" dirty="0"/>
          </a:p>
        </p:txBody>
      </p:sp>
      <p:sp>
        <p:nvSpPr>
          <p:cNvPr id="16" name="テキスト ボックス 15">
            <a:extLst>
              <a:ext uri="{FF2B5EF4-FFF2-40B4-BE49-F238E27FC236}">
                <a16:creationId xmlns:a16="http://schemas.microsoft.com/office/drawing/2014/main" id="{D03E860F-B04A-41FD-9E37-D29505B25894}"/>
              </a:ext>
            </a:extLst>
          </p:cNvPr>
          <p:cNvSpPr txBox="1"/>
          <p:nvPr/>
        </p:nvSpPr>
        <p:spPr>
          <a:xfrm>
            <a:off x="4163862" y="2904514"/>
            <a:ext cx="1851789" cy="246221"/>
          </a:xfrm>
          <a:prstGeom prst="rect">
            <a:avLst/>
          </a:prstGeom>
          <a:noFill/>
        </p:spPr>
        <p:txBody>
          <a:bodyPr wrap="none" rtlCol="0">
            <a:spAutoFit/>
          </a:bodyPr>
          <a:lstStyle/>
          <a:p>
            <a:r>
              <a:rPr kumimoji="1" lang="ja-JP" altLang="en-US" sz="1000" dirty="0"/>
              <a:t>ウィンドウを閉じるボタン。</a:t>
            </a:r>
            <a:endParaRPr kumimoji="1" lang="en-US" altLang="ja-JP" sz="1000" dirty="0"/>
          </a:p>
        </p:txBody>
      </p:sp>
      <p:cxnSp>
        <p:nvCxnSpPr>
          <p:cNvPr id="26" name="直線コネクタ 25">
            <a:extLst>
              <a:ext uri="{FF2B5EF4-FFF2-40B4-BE49-F238E27FC236}">
                <a16:creationId xmlns:a16="http://schemas.microsoft.com/office/drawing/2014/main" id="{B23D9E92-5D01-4B5D-BC2F-ACD88B9A9B5B}"/>
              </a:ext>
            </a:extLst>
          </p:cNvPr>
          <p:cNvCxnSpPr>
            <a:cxnSpLocks/>
            <a:endCxn id="27" idx="1"/>
          </p:cNvCxnSpPr>
          <p:nvPr/>
        </p:nvCxnSpPr>
        <p:spPr>
          <a:xfrm flipV="1">
            <a:off x="1781175" y="1579415"/>
            <a:ext cx="925654" cy="211228"/>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0F7B0AE4-EA81-4E1A-9B7B-CE0B8D86D1C3}"/>
              </a:ext>
            </a:extLst>
          </p:cNvPr>
          <p:cNvSpPr txBox="1"/>
          <p:nvPr/>
        </p:nvSpPr>
        <p:spPr>
          <a:xfrm>
            <a:off x="2706829" y="1479387"/>
            <a:ext cx="1117614" cy="200055"/>
          </a:xfrm>
          <a:prstGeom prst="rect">
            <a:avLst/>
          </a:prstGeom>
          <a:noFill/>
        </p:spPr>
        <p:txBody>
          <a:bodyPr wrap="none" rtlCol="0">
            <a:spAutoFit/>
          </a:bodyPr>
          <a:lstStyle/>
          <a:p>
            <a:r>
              <a:rPr kumimoji="1" lang="en-US" altLang="ja-JP" sz="700" dirty="0"/>
              <a:t>01.</a:t>
            </a:r>
            <a:r>
              <a:rPr kumimoji="1" lang="ja-JP" altLang="en-US" sz="700" dirty="0"/>
              <a:t>ウィンドウタイトル</a:t>
            </a:r>
          </a:p>
        </p:txBody>
      </p:sp>
      <p:sp>
        <p:nvSpPr>
          <p:cNvPr id="28" name="テキスト ボックス 27">
            <a:extLst>
              <a:ext uri="{FF2B5EF4-FFF2-40B4-BE49-F238E27FC236}">
                <a16:creationId xmlns:a16="http://schemas.microsoft.com/office/drawing/2014/main" id="{A41C1F36-9D5E-4781-B2F0-DEB3B6BE67BD}"/>
              </a:ext>
            </a:extLst>
          </p:cNvPr>
          <p:cNvSpPr txBox="1"/>
          <p:nvPr/>
        </p:nvSpPr>
        <p:spPr>
          <a:xfrm>
            <a:off x="2706829" y="1921590"/>
            <a:ext cx="489236" cy="200055"/>
          </a:xfrm>
          <a:prstGeom prst="rect">
            <a:avLst/>
          </a:prstGeom>
          <a:noFill/>
        </p:spPr>
        <p:txBody>
          <a:bodyPr wrap="none" rtlCol="0">
            <a:spAutoFit/>
          </a:bodyPr>
          <a:lstStyle/>
          <a:p>
            <a:r>
              <a:rPr kumimoji="1" lang="en-US" altLang="ja-JP" sz="700" dirty="0"/>
              <a:t>02.</a:t>
            </a:r>
            <a:r>
              <a:rPr kumimoji="1" lang="ja-JP" altLang="en-US" sz="700" dirty="0"/>
              <a:t>本文</a:t>
            </a:r>
          </a:p>
        </p:txBody>
      </p:sp>
      <p:cxnSp>
        <p:nvCxnSpPr>
          <p:cNvPr id="29" name="直線コネクタ 28">
            <a:extLst>
              <a:ext uri="{FF2B5EF4-FFF2-40B4-BE49-F238E27FC236}">
                <a16:creationId xmlns:a16="http://schemas.microsoft.com/office/drawing/2014/main" id="{E5690BD2-4DC5-4271-887B-CFD94D4E1684}"/>
              </a:ext>
            </a:extLst>
          </p:cNvPr>
          <p:cNvCxnSpPr>
            <a:cxnSpLocks/>
            <a:endCxn id="28" idx="1"/>
          </p:cNvCxnSpPr>
          <p:nvPr/>
        </p:nvCxnSpPr>
        <p:spPr>
          <a:xfrm flipV="1">
            <a:off x="1618693" y="2021618"/>
            <a:ext cx="1088136" cy="96394"/>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34" name="テキスト ボックス 33">
            <a:extLst>
              <a:ext uri="{FF2B5EF4-FFF2-40B4-BE49-F238E27FC236}">
                <a16:creationId xmlns:a16="http://schemas.microsoft.com/office/drawing/2014/main" id="{7B225686-A100-4A94-A11F-4461A89D4446}"/>
              </a:ext>
            </a:extLst>
          </p:cNvPr>
          <p:cNvSpPr txBox="1"/>
          <p:nvPr/>
        </p:nvSpPr>
        <p:spPr>
          <a:xfrm>
            <a:off x="2706829" y="2613262"/>
            <a:ext cx="758541" cy="200055"/>
          </a:xfrm>
          <a:prstGeom prst="rect">
            <a:avLst/>
          </a:prstGeom>
          <a:noFill/>
        </p:spPr>
        <p:txBody>
          <a:bodyPr wrap="none" rtlCol="0">
            <a:spAutoFit/>
          </a:bodyPr>
          <a:lstStyle/>
          <a:p>
            <a:r>
              <a:rPr kumimoji="1" lang="en-US" altLang="ja-JP" sz="700" dirty="0"/>
              <a:t>03.</a:t>
            </a:r>
            <a:r>
              <a:rPr kumimoji="1" lang="ja-JP" altLang="en-US" sz="700" dirty="0"/>
              <a:t>ＯＫボタン</a:t>
            </a:r>
          </a:p>
        </p:txBody>
      </p:sp>
      <p:cxnSp>
        <p:nvCxnSpPr>
          <p:cNvPr id="36" name="直線コネクタ 35">
            <a:extLst>
              <a:ext uri="{FF2B5EF4-FFF2-40B4-BE49-F238E27FC236}">
                <a16:creationId xmlns:a16="http://schemas.microsoft.com/office/drawing/2014/main" id="{F2286E9B-55A1-4AA5-BE78-A4F04C89FC15}"/>
              </a:ext>
            </a:extLst>
          </p:cNvPr>
          <p:cNvCxnSpPr>
            <a:cxnSpLocks/>
            <a:endCxn id="34" idx="1"/>
          </p:cNvCxnSpPr>
          <p:nvPr/>
        </p:nvCxnSpPr>
        <p:spPr>
          <a:xfrm flipV="1">
            <a:off x="1695450" y="2713290"/>
            <a:ext cx="1011379" cy="120430"/>
          </a:xfrm>
          <a:prstGeom prst="line">
            <a:avLst/>
          </a:prstGeom>
          <a:ln>
            <a:solidFill>
              <a:srgbClr val="FF0000"/>
            </a:solidFill>
            <a:headEnd type="oval"/>
          </a:ln>
        </p:spPr>
        <p:style>
          <a:lnRef idx="1">
            <a:schemeClr val="accent1"/>
          </a:lnRef>
          <a:fillRef idx="0">
            <a:schemeClr val="accent1"/>
          </a:fillRef>
          <a:effectRef idx="0">
            <a:schemeClr val="accent1"/>
          </a:effectRef>
          <a:fontRef idx="minor">
            <a:schemeClr val="tx1"/>
          </a:fontRef>
        </p:style>
      </p:cxnSp>
      <p:sp>
        <p:nvSpPr>
          <p:cNvPr id="47" name="四角形: 角を丸くする 46">
            <a:extLst>
              <a:ext uri="{FF2B5EF4-FFF2-40B4-BE49-F238E27FC236}">
                <a16:creationId xmlns:a16="http://schemas.microsoft.com/office/drawing/2014/main" id="{1CA2BED8-25A7-43C0-BA92-EDBF5BFA05DB}"/>
              </a:ext>
            </a:extLst>
          </p:cNvPr>
          <p:cNvSpPr/>
          <p:nvPr/>
        </p:nvSpPr>
        <p:spPr>
          <a:xfrm>
            <a:off x="391886" y="4832280"/>
            <a:ext cx="3293706" cy="1471207"/>
          </a:xfrm>
          <a:prstGeom prst="roundRect">
            <a:avLst>
              <a:gd name="adj" fmla="val 10959"/>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050" dirty="0">
                <a:solidFill>
                  <a:schemeClr val="tx1"/>
                </a:solidFill>
              </a:rPr>
              <a:t>OK</a:t>
            </a:r>
            <a:r>
              <a:rPr kumimoji="1" lang="ja-JP" altLang="en-US" sz="1050" dirty="0">
                <a:solidFill>
                  <a:schemeClr val="tx1"/>
                </a:solidFill>
              </a:rPr>
              <a:t>タップ後、ウィンドウを閉じて、画面をフェードアウトして終了する。</a:t>
            </a:r>
            <a:endParaRPr kumimoji="1" lang="en-US" altLang="ja-JP" sz="1050" dirty="0">
              <a:solidFill>
                <a:schemeClr val="tx1"/>
              </a:solidFill>
            </a:endParaRPr>
          </a:p>
        </p:txBody>
      </p:sp>
      <p:sp>
        <p:nvSpPr>
          <p:cNvPr id="37" name="テキスト ボックス 36">
            <a:extLst>
              <a:ext uri="{FF2B5EF4-FFF2-40B4-BE49-F238E27FC236}">
                <a16:creationId xmlns:a16="http://schemas.microsoft.com/office/drawing/2014/main" id="{E3D8C008-80FD-484A-A43B-CFAE96A6AF31}"/>
              </a:ext>
            </a:extLst>
          </p:cNvPr>
          <p:cNvSpPr txBox="1"/>
          <p:nvPr/>
        </p:nvSpPr>
        <p:spPr>
          <a:xfrm>
            <a:off x="3973799" y="608854"/>
            <a:ext cx="2339102" cy="276999"/>
          </a:xfrm>
          <a:prstGeom prst="rect">
            <a:avLst/>
          </a:prstGeom>
          <a:noFill/>
        </p:spPr>
        <p:txBody>
          <a:bodyPr wrap="none" rtlCol="0">
            <a:spAutoFit/>
          </a:bodyPr>
          <a:lstStyle/>
          <a:p>
            <a:r>
              <a:rPr kumimoji="1" lang="ja-JP" altLang="en-US" sz="1200" b="1" dirty="0"/>
              <a:t>・共通のメッセージウィンドウ</a:t>
            </a:r>
            <a:endParaRPr kumimoji="1" lang="ja-JP" altLang="en-US" sz="1400" b="1" dirty="0"/>
          </a:p>
        </p:txBody>
      </p:sp>
      <p:sp>
        <p:nvSpPr>
          <p:cNvPr id="38" name="テキスト ボックス 37">
            <a:extLst>
              <a:ext uri="{FF2B5EF4-FFF2-40B4-BE49-F238E27FC236}">
                <a16:creationId xmlns:a16="http://schemas.microsoft.com/office/drawing/2014/main" id="{FCDB33DB-28F1-4CFE-8B22-E804140A4E29}"/>
              </a:ext>
            </a:extLst>
          </p:cNvPr>
          <p:cNvSpPr txBox="1"/>
          <p:nvPr/>
        </p:nvSpPr>
        <p:spPr>
          <a:xfrm>
            <a:off x="4205475" y="916631"/>
            <a:ext cx="3005951" cy="246221"/>
          </a:xfrm>
          <a:prstGeom prst="rect">
            <a:avLst/>
          </a:prstGeom>
          <a:noFill/>
        </p:spPr>
        <p:txBody>
          <a:bodyPr wrap="none" rtlCol="0">
            <a:spAutoFit/>
          </a:bodyPr>
          <a:lstStyle/>
          <a:p>
            <a:r>
              <a:rPr kumimoji="1" lang="ja-JP" altLang="en-US" sz="1000" dirty="0"/>
              <a:t>共通のメッセージウィンドウを使って表示する。</a:t>
            </a:r>
            <a:endParaRPr kumimoji="1" lang="en-US" altLang="ja-JP" sz="1000" dirty="0"/>
          </a:p>
        </p:txBody>
      </p:sp>
    </p:spTree>
    <p:extLst>
      <p:ext uri="{BB962C8B-B14F-4D97-AF65-F5344CB8AC3E}">
        <p14:creationId xmlns:p14="http://schemas.microsoft.com/office/powerpoint/2010/main" val="14369003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29</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718740" cy="307777"/>
          </a:xfrm>
          <a:prstGeom prst="rect">
            <a:avLst/>
          </a:prstGeom>
          <a:noFill/>
        </p:spPr>
        <p:txBody>
          <a:bodyPr wrap="none" rtlCol="0">
            <a:spAutoFit/>
          </a:bodyPr>
          <a:lstStyle/>
          <a:p>
            <a:r>
              <a:rPr kumimoji="1" lang="ja-JP" altLang="en-US" sz="1400" b="1" dirty="0"/>
              <a:t>●</a:t>
            </a:r>
            <a:r>
              <a:rPr kumimoji="1" lang="ja-JP" altLang="en-US" sz="1400" b="1"/>
              <a:t>更新履歴（</a:t>
            </a:r>
            <a:r>
              <a:rPr kumimoji="1" lang="en-US" altLang="ja-JP" sz="1400" b="1"/>
              <a:t>old</a:t>
            </a:r>
            <a:r>
              <a:rPr kumimoji="1" lang="ja-JP" altLang="en-US" sz="1400" b="1"/>
              <a:t>）</a:t>
            </a:r>
            <a:endParaRPr kumimoji="1" lang="ja-JP" altLang="en-US" sz="1400" b="1" dirty="0"/>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3883044558"/>
              </p:ext>
            </p:extLst>
          </p:nvPr>
        </p:nvGraphicFramePr>
        <p:xfrm>
          <a:off x="599845" y="969361"/>
          <a:ext cx="6214428" cy="4053840"/>
        </p:xfrm>
        <a:graphic>
          <a:graphicData uri="http://schemas.openxmlformats.org/drawingml/2006/table">
            <a:tbl>
              <a:tblPr firstRow="1" bandRow="1">
                <a:tableStyleId>{5C22544A-7EE6-4342-B048-85BDC9FD1C3A}</a:tableStyleId>
              </a:tblPr>
              <a:tblGrid>
                <a:gridCol w="727393">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2019.11.6</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dirty="0"/>
                        <a:t>2019.11.6b</a:t>
                      </a:r>
                      <a:endParaRPr kumimoji="1" lang="ja-JP" altLang="en-US" sz="800" dirty="0"/>
                    </a:p>
                  </a:txBody>
                  <a:tcPr/>
                </a:tc>
                <a:tc>
                  <a:txBody>
                    <a:bodyPr/>
                    <a:lstStyle/>
                    <a:p>
                      <a:r>
                        <a:rPr kumimoji="1" lang="ja-JP" altLang="en-US" sz="800" dirty="0"/>
                        <a:t>プレイヤーランクアップについての記述追記。</a:t>
                      </a:r>
                      <a:endParaRPr kumimoji="1" lang="en-US" altLang="ja-JP" sz="800" dirty="0"/>
                    </a:p>
                    <a:p>
                      <a:r>
                        <a:rPr kumimoji="1" lang="ja-JP" altLang="en-US" sz="800" dirty="0"/>
                        <a:t>（</a:t>
                      </a:r>
                      <a:r>
                        <a:rPr kumimoji="1" lang="en-US" altLang="ja-JP" sz="800" dirty="0"/>
                        <a:t>P.7</a:t>
                      </a:r>
                      <a:r>
                        <a:rPr kumimoji="1" lang="ja-JP" altLang="en-US" sz="800" dirty="0"/>
                        <a:t> 、</a:t>
                      </a:r>
                      <a:r>
                        <a:rPr kumimoji="1" lang="en-US" altLang="ja-JP" sz="800" dirty="0"/>
                        <a:t>P.12-13</a:t>
                      </a:r>
                      <a:r>
                        <a:rPr kumimoji="1" lang="ja-JP" altLang="en-US" sz="800" dirty="0"/>
                        <a:t>）</a:t>
                      </a:r>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r>
                        <a:rPr kumimoji="1" lang="en-US" altLang="ja-JP" sz="800" dirty="0"/>
                        <a:t>2019.11.20</a:t>
                      </a:r>
                      <a:endParaRPr kumimoji="1" lang="ja-JP" altLang="en-US" sz="800" dirty="0"/>
                    </a:p>
                  </a:txBody>
                  <a:tcPr/>
                </a:tc>
                <a:tc>
                  <a:txBody>
                    <a:bodyPr/>
                    <a:lstStyle/>
                    <a:p>
                      <a:r>
                        <a:rPr kumimoji="1" lang="ja-JP" altLang="en-US" sz="800" dirty="0"/>
                        <a:t>・基本ミッションを全て達成済かつ、シークレットミッションもない場合は、ミッションを表示しなくした。（</a:t>
                      </a:r>
                      <a:r>
                        <a:rPr kumimoji="1" lang="en-US" altLang="ja-JP" sz="800" dirty="0"/>
                        <a:t>P.7</a:t>
                      </a:r>
                      <a:r>
                        <a:rPr kumimoji="1" lang="ja-JP" altLang="en-US" sz="800" dirty="0"/>
                        <a:t>）</a:t>
                      </a:r>
                      <a:endParaRPr kumimoji="1" lang="en-US" altLang="ja-JP" sz="800" dirty="0"/>
                    </a:p>
                    <a:p>
                      <a:r>
                        <a:rPr kumimoji="1" lang="ja-JP" altLang="en-US" sz="800" dirty="0"/>
                        <a:t>・リザルトの情報を保持しない点を記述（</a:t>
                      </a:r>
                      <a:r>
                        <a:rPr kumimoji="1" lang="en-US" altLang="ja-JP" sz="800" dirty="0"/>
                        <a:t>P.2</a:t>
                      </a:r>
                      <a:r>
                        <a:rPr kumimoji="1" lang="ja-JP" altLang="en-US" sz="800" dirty="0"/>
                        <a:t>）</a:t>
                      </a:r>
                      <a:endParaRPr kumimoji="1" lang="en-US" altLang="ja-JP" sz="800" dirty="0"/>
                    </a:p>
                    <a:p>
                      <a:r>
                        <a:rPr kumimoji="1" lang="ja-JP" altLang="en-US" sz="800" dirty="0"/>
                        <a:t>・時間に関する取り方を追記。（</a:t>
                      </a:r>
                      <a:r>
                        <a:rPr kumimoji="1" lang="en-US" altLang="ja-JP" sz="800" dirty="0"/>
                        <a:t>P.4</a:t>
                      </a:r>
                      <a:r>
                        <a:rPr kumimoji="1" lang="ja-JP" altLang="en-US" sz="800" dirty="0"/>
                        <a:t>）</a:t>
                      </a:r>
                      <a:endParaRPr kumimoji="1" lang="en-US" altLang="ja-JP" sz="800" dirty="0"/>
                    </a:p>
                    <a:p>
                      <a:r>
                        <a:rPr kumimoji="1" lang="ja-JP" altLang="en-US" sz="800" dirty="0"/>
                        <a:t>・各画面に操作ガイドを記載。</a:t>
                      </a:r>
                      <a:endParaRPr kumimoji="1" lang="en-US" altLang="ja-JP" sz="800" dirty="0"/>
                    </a:p>
                    <a:p>
                      <a:r>
                        <a:rPr kumimoji="1" lang="ja-JP" altLang="en-US" sz="800" dirty="0"/>
                        <a:t>・説明文がおかしかった箇所を修正。（</a:t>
                      </a:r>
                      <a:r>
                        <a:rPr kumimoji="1" lang="en-US" altLang="ja-JP" sz="800" dirty="0"/>
                        <a:t>P.15</a:t>
                      </a:r>
                      <a:r>
                        <a:rPr kumimoji="1" lang="ja-JP" altLang="en-US" sz="800" dirty="0"/>
                        <a:t>）</a:t>
                      </a:r>
                      <a:endParaRPr kumimoji="1" lang="en-US" altLang="ja-JP" sz="800" dirty="0"/>
                    </a:p>
                    <a:p>
                      <a:r>
                        <a:rPr kumimoji="1" lang="ja-JP" altLang="en-US" sz="800" dirty="0"/>
                        <a:t>・ランクアップ時の報酬について追記（</a:t>
                      </a:r>
                      <a:r>
                        <a:rPr kumimoji="1" lang="en-US" altLang="ja-JP" sz="800" dirty="0"/>
                        <a:t>P.13</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2019.11.21</a:t>
                      </a:r>
                      <a:endParaRPr kumimoji="1" lang="ja-JP" altLang="en-US" sz="800" dirty="0"/>
                    </a:p>
                  </a:txBody>
                  <a:tcPr/>
                </a:tc>
                <a:tc>
                  <a:txBody>
                    <a:bodyPr/>
                    <a:lstStyle/>
                    <a:p>
                      <a:r>
                        <a:rPr kumimoji="1" lang="ja-JP" altLang="en-US" sz="800" dirty="0"/>
                        <a:t>・欠片について追記（</a:t>
                      </a:r>
                      <a:r>
                        <a:rPr kumimoji="1" lang="en-US" altLang="ja-JP" sz="800" dirty="0"/>
                        <a:t>P.7</a:t>
                      </a:r>
                      <a:r>
                        <a:rPr kumimoji="1" lang="ja-JP" altLang="en-US" sz="800" dirty="0"/>
                        <a:t>）</a:t>
                      </a:r>
                      <a:endParaRPr kumimoji="1" lang="en-US" altLang="ja-JP" sz="800" dirty="0"/>
                    </a:p>
                    <a:p>
                      <a:r>
                        <a:rPr kumimoji="1" lang="ja-JP" altLang="en-US" sz="800" dirty="0"/>
                        <a:t>・フレンド登録確認について追記（</a:t>
                      </a:r>
                      <a:r>
                        <a:rPr kumimoji="1" lang="en-US" altLang="ja-JP" sz="800" dirty="0"/>
                        <a:t>P.7</a:t>
                      </a:r>
                      <a:r>
                        <a:rPr kumimoji="1" lang="ja-JP" altLang="en-US" sz="800"/>
                        <a:t>）</a:t>
                      </a:r>
                      <a:endParaRPr kumimoji="1" lang="en-US" altLang="ja-JP" sz="800" dirty="0"/>
                    </a:p>
                    <a:p>
                      <a:r>
                        <a:rPr kumimoji="1" lang="ja-JP" altLang="en-US" sz="800" dirty="0"/>
                        <a:t>・フロー修正（</a:t>
                      </a:r>
                      <a:r>
                        <a:rPr kumimoji="1" lang="en-US" altLang="ja-JP" sz="800" dirty="0"/>
                        <a:t>P.8~9</a:t>
                      </a:r>
                      <a:r>
                        <a:rPr kumimoji="1" lang="ja-JP" altLang="en-US" sz="800" dirty="0"/>
                        <a:t>）</a:t>
                      </a:r>
                      <a:endParaRPr kumimoji="1" lang="en-US" altLang="ja-JP" sz="800" dirty="0"/>
                    </a:p>
                    <a:p>
                      <a:r>
                        <a:rPr kumimoji="1" lang="ja-JP" altLang="en-US" sz="800" dirty="0"/>
                        <a:t>・各画面名を変更</a:t>
                      </a:r>
                      <a:endParaRPr kumimoji="1" lang="en-US" altLang="ja-JP" sz="800" dirty="0"/>
                    </a:p>
                    <a:p>
                      <a:r>
                        <a:rPr kumimoji="1" lang="ja-JP" altLang="en-US" sz="800" dirty="0"/>
                        <a:t>・欠片オーバーの画面追加（</a:t>
                      </a:r>
                      <a:r>
                        <a:rPr kumimoji="1" lang="en-US" altLang="ja-JP" sz="800" dirty="0"/>
                        <a:t>P.17</a:t>
                      </a:r>
                      <a:r>
                        <a:rPr kumimoji="1" lang="ja-JP" altLang="en-US" sz="800" dirty="0"/>
                        <a:t>）</a:t>
                      </a:r>
                      <a:endParaRPr kumimoji="1" lang="en-US" altLang="ja-JP" sz="800" dirty="0"/>
                    </a:p>
                    <a:p>
                      <a:r>
                        <a:rPr kumimoji="1" lang="ja-JP" altLang="en-US" sz="800" dirty="0"/>
                        <a:t>・フレンドの追加画面追加（</a:t>
                      </a:r>
                      <a:r>
                        <a:rPr kumimoji="1" lang="en-US" altLang="ja-JP" sz="800" dirty="0"/>
                        <a:t>P.22~23</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2019.11.29</a:t>
                      </a:r>
                      <a:endParaRPr kumimoji="1" lang="ja-JP" altLang="en-US" sz="800" dirty="0"/>
                    </a:p>
                  </a:txBody>
                  <a:tcPr/>
                </a:tc>
                <a:tc>
                  <a:txBody>
                    <a:bodyPr/>
                    <a:lstStyle/>
                    <a:p>
                      <a:r>
                        <a:rPr kumimoji="1" lang="ja-JP" altLang="en-US" sz="800" dirty="0"/>
                        <a:t>・リザルト情報の保持について修理。（</a:t>
                      </a:r>
                      <a:r>
                        <a:rPr kumimoji="1" lang="en-US" altLang="ja-JP" sz="800" dirty="0"/>
                        <a:t>P.2</a:t>
                      </a:r>
                      <a:r>
                        <a:rPr kumimoji="1" lang="ja-JP" altLang="en-US" sz="800" dirty="0"/>
                        <a:t> ）</a:t>
                      </a:r>
                      <a:endParaRPr kumimoji="1" lang="en-US" altLang="ja-JP" sz="800" dirty="0"/>
                    </a:p>
                    <a:p>
                      <a:r>
                        <a:rPr kumimoji="1" lang="ja-JP" altLang="en-US" sz="800" dirty="0"/>
                        <a:t>・被害総額の総評計算を修正（</a:t>
                      </a:r>
                      <a:r>
                        <a:rPr kumimoji="1" lang="en-US" altLang="ja-JP" sz="800" dirty="0"/>
                        <a:t>P.3</a:t>
                      </a:r>
                      <a:r>
                        <a:rPr kumimoji="1" lang="ja-JP" altLang="en-US" sz="800" dirty="0"/>
                        <a:t> ）</a:t>
                      </a:r>
                      <a:endParaRPr kumimoji="1" lang="en-US" altLang="ja-JP" sz="800" dirty="0"/>
                    </a:p>
                    <a:p>
                      <a:r>
                        <a:rPr kumimoji="1" lang="ja-JP" altLang="en-US" sz="800" dirty="0"/>
                        <a:t>・プレイヤーランクアップに関する記述追記。（</a:t>
                      </a:r>
                      <a:r>
                        <a:rPr kumimoji="1" lang="en-US" altLang="ja-JP" sz="800" dirty="0"/>
                        <a:t>P.5</a:t>
                      </a:r>
                      <a:r>
                        <a:rPr kumimoji="1" lang="ja-JP" altLang="en-US" sz="800" dirty="0"/>
                        <a:t> ）</a:t>
                      </a:r>
                      <a:endParaRPr kumimoji="1" lang="en-US" altLang="ja-JP" sz="800" dirty="0"/>
                    </a:p>
                    <a:p>
                      <a:r>
                        <a:rPr kumimoji="1" lang="ja-JP" altLang="en-US" sz="800" dirty="0"/>
                        <a:t>・アイテムに関する情報更新。（</a:t>
                      </a:r>
                      <a:r>
                        <a:rPr kumimoji="1" lang="en-US" altLang="ja-JP" sz="800" dirty="0"/>
                        <a:t>P.6</a:t>
                      </a:r>
                      <a:r>
                        <a:rPr kumimoji="1" lang="ja-JP" altLang="en-US" sz="800" dirty="0"/>
                        <a:t> ）</a:t>
                      </a:r>
                      <a:endParaRPr kumimoji="1" lang="en-US" altLang="ja-JP" sz="800" dirty="0"/>
                    </a:p>
                    <a:p>
                      <a:r>
                        <a:rPr kumimoji="1" lang="ja-JP" altLang="en-US" sz="800" dirty="0"/>
                        <a:t>・リザルトの中断に関して追記（</a:t>
                      </a:r>
                      <a:r>
                        <a:rPr kumimoji="1" lang="en-US" altLang="ja-JP" sz="800" dirty="0"/>
                        <a:t>P.8</a:t>
                      </a:r>
                      <a:r>
                        <a:rPr kumimoji="1" lang="ja-JP" altLang="en-US" sz="800" dirty="0"/>
                        <a:t> ）</a:t>
                      </a:r>
                      <a:endParaRPr kumimoji="1" lang="en-US" altLang="ja-JP" sz="800" dirty="0"/>
                    </a:p>
                    <a:p>
                      <a:r>
                        <a:rPr kumimoji="1" lang="ja-JP" altLang="en-US" sz="800" dirty="0"/>
                        <a:t>・リザルトフロー修正。（</a:t>
                      </a:r>
                      <a:r>
                        <a:rPr kumimoji="1" lang="en-US" altLang="ja-JP" sz="800" dirty="0"/>
                        <a:t>P.10</a:t>
                      </a:r>
                      <a:r>
                        <a:rPr kumimoji="1" lang="ja-JP" altLang="en-US" sz="800" dirty="0"/>
                        <a:t>）</a:t>
                      </a:r>
                      <a:endParaRPr kumimoji="1" lang="en-US" altLang="ja-JP" sz="800" dirty="0"/>
                    </a:p>
                    <a:p>
                      <a:r>
                        <a:rPr kumimoji="1" lang="ja-JP" altLang="en-US" sz="800" dirty="0"/>
                        <a:t>・リザルト画面</a:t>
                      </a:r>
                      <a:r>
                        <a:rPr kumimoji="1" lang="en-US" altLang="ja-JP" sz="800" dirty="0"/>
                        <a:t>3</a:t>
                      </a:r>
                      <a:r>
                        <a:rPr kumimoji="1" lang="ja-JP" altLang="en-US" sz="800" dirty="0"/>
                        <a:t>修正。（</a:t>
                      </a:r>
                      <a:r>
                        <a:rPr kumimoji="1" lang="en-US" altLang="ja-JP" sz="800" dirty="0"/>
                        <a:t>P.18-19</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r>
                        <a:rPr kumimoji="1" lang="en-US" altLang="ja-JP" sz="800"/>
                        <a:t>2019.12.20</a:t>
                      </a:r>
                      <a:endParaRPr kumimoji="1" lang="ja-JP" altLang="en-US" sz="800" dirty="0"/>
                    </a:p>
                  </a:txBody>
                  <a:tcPr/>
                </a:tc>
                <a:tc>
                  <a:txBody>
                    <a:bodyPr/>
                    <a:lstStyle/>
                    <a:p>
                      <a:r>
                        <a:rPr kumimoji="1" lang="ja-JP" altLang="en-US" sz="800" dirty="0"/>
                        <a:t>・隠しミッションに関する記載削除（</a:t>
                      </a:r>
                      <a:r>
                        <a:rPr kumimoji="1" lang="en-US" altLang="ja-JP" sz="800" dirty="0"/>
                        <a:t>P.7</a:t>
                      </a:r>
                      <a:r>
                        <a:rPr kumimoji="1" lang="ja-JP" altLang="en-US" sz="800" dirty="0"/>
                        <a:t>）</a:t>
                      </a:r>
                      <a:endParaRPr kumimoji="1" lang="en-US" altLang="ja-JP" sz="800" dirty="0"/>
                    </a:p>
                    <a:p>
                      <a:r>
                        <a:rPr kumimoji="1" lang="ja-JP" altLang="en-US" sz="800" dirty="0"/>
                        <a:t>・隠しミッションに関するフロー削除（</a:t>
                      </a:r>
                      <a:r>
                        <a:rPr kumimoji="1" lang="en-US" altLang="ja-JP" sz="800" dirty="0"/>
                        <a:t>P.11</a:t>
                      </a:r>
                      <a:r>
                        <a:rPr kumimoji="1" lang="ja-JP" altLang="en-US" sz="800" dirty="0"/>
                        <a:t>）</a:t>
                      </a:r>
                      <a:endParaRPr kumimoji="1" lang="en-US" altLang="ja-JP" sz="800" dirty="0"/>
                    </a:p>
                    <a:p>
                      <a:r>
                        <a:rPr kumimoji="1" lang="ja-JP" altLang="en-US" sz="800" dirty="0"/>
                        <a:t>・隠しミッションに関する画面削除（</a:t>
                      </a:r>
                      <a:r>
                        <a:rPr kumimoji="1" lang="en-US" altLang="ja-JP" sz="800" dirty="0"/>
                        <a:t>P.22</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bl>
          </a:graphicData>
        </a:graphic>
      </p:graphicFrame>
    </p:spTree>
    <p:extLst>
      <p:ext uri="{BB962C8B-B14F-4D97-AF65-F5344CB8AC3E}">
        <p14:creationId xmlns:p14="http://schemas.microsoft.com/office/powerpoint/2010/main" val="4061001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t>●リザルトで表示予定の項目概要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031873" cy="400110"/>
          </a:xfrm>
          <a:prstGeom prst="rect">
            <a:avLst/>
          </a:prstGeom>
          <a:noFill/>
        </p:spPr>
        <p:txBody>
          <a:bodyPr wrap="none" rtlCol="0">
            <a:spAutoFit/>
          </a:bodyPr>
          <a:lstStyle/>
          <a:p>
            <a:r>
              <a:rPr kumimoji="1" lang="ja-JP" altLang="en-US" sz="1000" dirty="0"/>
              <a:t>本ゲームのリザルトで表示するものの想定。各表示の詳細は後述。</a:t>
            </a:r>
            <a:endParaRPr kumimoji="1" lang="en-US" altLang="ja-JP" sz="1000" dirty="0"/>
          </a:p>
          <a:p>
            <a:r>
              <a:rPr kumimoji="1" lang="ja-JP" altLang="en-US" sz="1000" dirty="0"/>
              <a:t>表示のページが切り替わるので、ページごとに記述する。</a:t>
            </a:r>
            <a:endParaRPr kumimoji="1" lang="en-US" altLang="ja-JP" sz="1000" dirty="0"/>
          </a:p>
        </p:txBody>
      </p:sp>
      <p:sp>
        <p:nvSpPr>
          <p:cNvPr id="7" name="テキスト ボックス 6">
            <a:extLst>
              <a:ext uri="{FF2B5EF4-FFF2-40B4-BE49-F238E27FC236}">
                <a16:creationId xmlns:a16="http://schemas.microsoft.com/office/drawing/2014/main" id="{323FB7DE-5425-4BCF-A429-E02094579C17}"/>
              </a:ext>
            </a:extLst>
          </p:cNvPr>
          <p:cNvSpPr txBox="1"/>
          <p:nvPr/>
        </p:nvSpPr>
        <p:spPr>
          <a:xfrm>
            <a:off x="591845" y="1246686"/>
            <a:ext cx="979755" cy="307777"/>
          </a:xfrm>
          <a:prstGeom prst="rect">
            <a:avLst/>
          </a:prstGeom>
          <a:noFill/>
        </p:spPr>
        <p:txBody>
          <a:bodyPr wrap="none" rtlCol="0">
            <a:spAutoFit/>
          </a:bodyPr>
          <a:lstStyle/>
          <a:p>
            <a:r>
              <a:rPr kumimoji="1" lang="ja-JP" altLang="en-US" sz="1200" b="1" dirty="0"/>
              <a:t>○ページ</a:t>
            </a:r>
            <a:r>
              <a:rPr kumimoji="1" lang="ja-JP" altLang="en-US" sz="1400" b="1" dirty="0"/>
              <a:t>１</a:t>
            </a:r>
          </a:p>
        </p:txBody>
      </p:sp>
      <p:sp>
        <p:nvSpPr>
          <p:cNvPr id="8" name="テキスト ボックス 7">
            <a:extLst>
              <a:ext uri="{FF2B5EF4-FFF2-40B4-BE49-F238E27FC236}">
                <a16:creationId xmlns:a16="http://schemas.microsoft.com/office/drawing/2014/main" id="{83DD042C-2B15-45B5-941F-306977392F07}"/>
              </a:ext>
            </a:extLst>
          </p:cNvPr>
          <p:cNvSpPr txBox="1"/>
          <p:nvPr/>
        </p:nvSpPr>
        <p:spPr>
          <a:xfrm>
            <a:off x="850046" y="1586090"/>
            <a:ext cx="954107" cy="276999"/>
          </a:xfrm>
          <a:prstGeom prst="rect">
            <a:avLst/>
          </a:prstGeom>
          <a:noFill/>
        </p:spPr>
        <p:txBody>
          <a:bodyPr wrap="none" rtlCol="0">
            <a:spAutoFit/>
          </a:bodyPr>
          <a:lstStyle/>
          <a:p>
            <a:r>
              <a:rPr kumimoji="1" lang="ja-JP" altLang="en-US" sz="1200" b="1" dirty="0"/>
              <a:t>・単位火力</a:t>
            </a:r>
            <a:endParaRPr kumimoji="1" lang="ja-JP" altLang="en-US" sz="1400" b="1" dirty="0"/>
          </a:p>
        </p:txBody>
      </p:sp>
      <p:sp>
        <p:nvSpPr>
          <p:cNvPr id="13" name="テキスト ボックス 12">
            <a:extLst>
              <a:ext uri="{FF2B5EF4-FFF2-40B4-BE49-F238E27FC236}">
                <a16:creationId xmlns:a16="http://schemas.microsoft.com/office/drawing/2014/main" id="{14B92FE1-9261-4047-843A-4B8C1E47A16E}"/>
              </a:ext>
            </a:extLst>
          </p:cNvPr>
          <p:cNvSpPr txBox="1"/>
          <p:nvPr/>
        </p:nvSpPr>
        <p:spPr>
          <a:xfrm>
            <a:off x="1081722" y="1893867"/>
            <a:ext cx="5442516" cy="1631216"/>
          </a:xfrm>
          <a:prstGeom prst="rect">
            <a:avLst/>
          </a:prstGeom>
          <a:noFill/>
        </p:spPr>
        <p:txBody>
          <a:bodyPr wrap="none" rtlCol="0">
            <a:spAutoFit/>
          </a:bodyPr>
          <a:lstStyle/>
          <a:p>
            <a:r>
              <a:rPr kumimoji="1" lang="ja-JP" altLang="en-US" sz="1000" dirty="0"/>
              <a:t>バトル中に与えた全ダメージの合計をバトル時間（秒）で割ったもの。</a:t>
            </a:r>
            <a:endParaRPr kumimoji="1" lang="en-US" altLang="ja-JP" sz="1000" dirty="0"/>
          </a:p>
          <a:p>
            <a:r>
              <a:rPr kumimoji="1" lang="en-US" altLang="ja-JP" sz="1000" dirty="0"/>
              <a:t>1</a:t>
            </a:r>
            <a:r>
              <a:rPr kumimoji="1" lang="ja-JP" altLang="en-US" sz="1000" dirty="0"/>
              <a:t>秒間にどれだけダメージを与えているかの数値。</a:t>
            </a:r>
            <a:endParaRPr kumimoji="1" lang="en-US" altLang="ja-JP" sz="1000" dirty="0"/>
          </a:p>
          <a:p>
            <a:r>
              <a:rPr kumimoji="1" lang="ja-JP" altLang="en-US" sz="1000" dirty="0"/>
              <a:t>部隊がどのくらい成長したかの指針ともなる。以下全てのダメージの累積を保存しておく。</a:t>
            </a:r>
            <a:endParaRPr kumimoji="1" lang="en-US" altLang="ja-JP" sz="1000" dirty="0"/>
          </a:p>
          <a:p>
            <a:endParaRPr kumimoji="1" lang="en-US" altLang="ja-JP" sz="1000" dirty="0"/>
          </a:p>
          <a:p>
            <a:r>
              <a:rPr kumimoji="1" lang="ja-JP" altLang="en-US" sz="1000" dirty="0"/>
              <a:t>・通常攻撃</a:t>
            </a:r>
            <a:endParaRPr kumimoji="1" lang="en-US" altLang="ja-JP" sz="1000" dirty="0"/>
          </a:p>
          <a:p>
            <a:r>
              <a:rPr kumimoji="1" lang="ja-JP" altLang="en-US" sz="1000" dirty="0"/>
              <a:t>・</a:t>
            </a:r>
            <a:r>
              <a:rPr kumimoji="1" lang="en-US" altLang="ja-JP" sz="1000" dirty="0"/>
              <a:t>TR</a:t>
            </a:r>
            <a:r>
              <a:rPr kumimoji="1" lang="ja-JP" altLang="en-US" sz="1000" dirty="0"/>
              <a:t>必殺技</a:t>
            </a:r>
            <a:endParaRPr kumimoji="1" lang="en-US" altLang="ja-JP" sz="1000" dirty="0"/>
          </a:p>
          <a:p>
            <a:r>
              <a:rPr kumimoji="1" lang="ja-JP" altLang="en-US" sz="1000" dirty="0"/>
              <a:t>・キズナ連携</a:t>
            </a:r>
            <a:endParaRPr kumimoji="1" lang="en-US" altLang="ja-JP" sz="1000" dirty="0"/>
          </a:p>
          <a:p>
            <a:r>
              <a:rPr kumimoji="1" lang="ja-JP" altLang="en-US" sz="1000" dirty="0"/>
              <a:t>・支援兵器</a:t>
            </a:r>
            <a:endParaRPr kumimoji="1" lang="en-US" altLang="ja-JP" sz="1000" dirty="0"/>
          </a:p>
          <a:p>
            <a:endParaRPr kumimoji="1" lang="en-US" altLang="ja-JP" sz="1000" dirty="0"/>
          </a:p>
          <a:p>
            <a:r>
              <a:rPr kumimoji="1" lang="en-US" altLang="ja-JP" sz="1000" dirty="0"/>
              <a:t>※</a:t>
            </a:r>
            <a:r>
              <a:rPr kumimoji="1" lang="ja-JP" altLang="en-US" sz="1000" dirty="0"/>
              <a:t>怪獣が回復した数値分を減らす必要はない。</a:t>
            </a:r>
            <a:endParaRPr kumimoji="1" lang="en-US" altLang="ja-JP" sz="1000" dirty="0"/>
          </a:p>
        </p:txBody>
      </p:sp>
      <p:sp>
        <p:nvSpPr>
          <p:cNvPr id="22" name="テキスト ボックス 21">
            <a:extLst>
              <a:ext uri="{FF2B5EF4-FFF2-40B4-BE49-F238E27FC236}">
                <a16:creationId xmlns:a16="http://schemas.microsoft.com/office/drawing/2014/main" id="{70DFE9F1-95D3-4EAE-B3BC-FF0A6D1D3350}"/>
              </a:ext>
            </a:extLst>
          </p:cNvPr>
          <p:cNvSpPr txBox="1"/>
          <p:nvPr/>
        </p:nvSpPr>
        <p:spPr>
          <a:xfrm>
            <a:off x="1327097" y="4130448"/>
            <a:ext cx="5525872" cy="553998"/>
          </a:xfrm>
          <a:prstGeom prst="rect">
            <a:avLst/>
          </a:prstGeom>
          <a:noFill/>
        </p:spPr>
        <p:txBody>
          <a:bodyPr wrap="none" rtlCol="0">
            <a:spAutoFit/>
          </a:bodyPr>
          <a:lstStyle/>
          <a:p>
            <a:r>
              <a:rPr kumimoji="1" lang="ja-JP" altLang="en-US" sz="1000" dirty="0"/>
              <a:t>ダメージが</a:t>
            </a:r>
            <a:r>
              <a:rPr kumimoji="1" lang="en-US" altLang="ja-JP" sz="1000" dirty="0"/>
              <a:t>10</a:t>
            </a:r>
            <a:r>
              <a:rPr kumimoji="1" lang="ja-JP" altLang="en-US" sz="1000" dirty="0"/>
              <a:t>の位までしかない場合は、小数点以下</a:t>
            </a:r>
            <a:r>
              <a:rPr kumimoji="1" lang="en-US" altLang="ja-JP" sz="1000" dirty="0"/>
              <a:t>2</a:t>
            </a:r>
            <a:r>
              <a:rPr kumimoji="1" lang="ja-JP" altLang="en-US" sz="1000" dirty="0"/>
              <a:t>位まで表示するようにする。（要相談）</a:t>
            </a:r>
            <a:endParaRPr kumimoji="1" lang="en-US" altLang="ja-JP" sz="1000" dirty="0"/>
          </a:p>
          <a:p>
            <a:r>
              <a:rPr kumimoji="1" lang="ja-JP" altLang="en-US" sz="1000" dirty="0"/>
              <a:t>小数点以下</a:t>
            </a:r>
            <a:r>
              <a:rPr kumimoji="1" lang="en-US" altLang="ja-JP" sz="1000" dirty="0"/>
              <a:t>3</a:t>
            </a:r>
            <a:r>
              <a:rPr kumimoji="1" lang="ja-JP" altLang="en-US" sz="1000" dirty="0"/>
              <a:t>位より小さい桁は切捨てとする。</a:t>
            </a:r>
            <a:endParaRPr kumimoji="1" lang="en-US" altLang="ja-JP" sz="1000" dirty="0"/>
          </a:p>
          <a:p>
            <a:r>
              <a:rPr kumimoji="1" lang="ja-JP" altLang="en-US" sz="1000" dirty="0"/>
              <a:t>そのため、以下のような表示があり得る。</a:t>
            </a:r>
            <a:endParaRPr kumimoji="1" lang="en-US" altLang="ja-JP" sz="1000" dirty="0"/>
          </a:p>
        </p:txBody>
      </p:sp>
      <p:sp>
        <p:nvSpPr>
          <p:cNvPr id="23" name="テキスト ボックス 22">
            <a:extLst>
              <a:ext uri="{FF2B5EF4-FFF2-40B4-BE49-F238E27FC236}">
                <a16:creationId xmlns:a16="http://schemas.microsoft.com/office/drawing/2014/main" id="{E93E082F-BADD-4659-A117-0B7E18F0BCB4}"/>
              </a:ext>
            </a:extLst>
          </p:cNvPr>
          <p:cNvSpPr txBox="1"/>
          <p:nvPr/>
        </p:nvSpPr>
        <p:spPr>
          <a:xfrm>
            <a:off x="1081720" y="3555861"/>
            <a:ext cx="646331" cy="276999"/>
          </a:xfrm>
          <a:prstGeom prst="rect">
            <a:avLst/>
          </a:prstGeom>
          <a:noFill/>
        </p:spPr>
        <p:txBody>
          <a:bodyPr wrap="none" rtlCol="0">
            <a:spAutoFit/>
          </a:bodyPr>
          <a:lstStyle/>
          <a:p>
            <a:r>
              <a:rPr kumimoji="1" lang="ja-JP" altLang="en-US" sz="1200" b="1" dirty="0"/>
              <a:t>－表示</a:t>
            </a:r>
            <a:endParaRPr kumimoji="1" lang="ja-JP" altLang="en-US" sz="1400" b="1" dirty="0"/>
          </a:p>
        </p:txBody>
      </p:sp>
      <p:sp>
        <p:nvSpPr>
          <p:cNvPr id="24" name="テキスト ボックス 23">
            <a:extLst>
              <a:ext uri="{FF2B5EF4-FFF2-40B4-BE49-F238E27FC236}">
                <a16:creationId xmlns:a16="http://schemas.microsoft.com/office/drawing/2014/main" id="{D2B4FA7E-CA33-4CBD-BAB7-9EFF1641031A}"/>
              </a:ext>
            </a:extLst>
          </p:cNvPr>
          <p:cNvSpPr txBox="1"/>
          <p:nvPr/>
        </p:nvSpPr>
        <p:spPr>
          <a:xfrm>
            <a:off x="1327097" y="3853786"/>
            <a:ext cx="1391728" cy="246221"/>
          </a:xfrm>
          <a:prstGeom prst="rect">
            <a:avLst/>
          </a:prstGeom>
          <a:noFill/>
        </p:spPr>
        <p:txBody>
          <a:bodyPr wrap="none" rtlCol="0">
            <a:spAutoFit/>
          </a:bodyPr>
          <a:lstStyle/>
          <a:p>
            <a:r>
              <a:rPr kumimoji="1" lang="en-US" altLang="ja-JP" sz="1000" b="1" dirty="0">
                <a:latin typeface="+mj-ea"/>
                <a:ea typeface="+mj-ea"/>
                <a:cs typeface="Aharoni" panose="02010803020104030203" pitchFamily="2" charset="-79"/>
              </a:rPr>
              <a:t>999,999</a:t>
            </a:r>
            <a:r>
              <a:rPr kumimoji="1" lang="ja-JP" altLang="en-US" sz="1000" b="1" dirty="0">
                <a:latin typeface="+mj-ea"/>
                <a:ea typeface="+mj-ea"/>
                <a:cs typeface="Aharoni" panose="02010803020104030203" pitchFamily="2" charset="-79"/>
              </a:rPr>
              <a:t> </a:t>
            </a:r>
            <a:r>
              <a:rPr kumimoji="1" lang="en-US" altLang="ja-JP" sz="1000" b="1" dirty="0">
                <a:latin typeface="+mj-ea"/>
                <a:ea typeface="+mj-ea"/>
                <a:cs typeface="Aharoni" panose="02010803020104030203" pitchFamily="2" charset="-79"/>
              </a:rPr>
              <a:t>dmg/sec</a:t>
            </a:r>
          </a:p>
        </p:txBody>
      </p:sp>
      <p:sp>
        <p:nvSpPr>
          <p:cNvPr id="25" name="テキスト ボックス 24">
            <a:extLst>
              <a:ext uri="{FF2B5EF4-FFF2-40B4-BE49-F238E27FC236}">
                <a16:creationId xmlns:a16="http://schemas.microsoft.com/office/drawing/2014/main" id="{FD43732D-A19D-4C09-AFBD-3AFE1C42BFD0}"/>
              </a:ext>
            </a:extLst>
          </p:cNvPr>
          <p:cNvSpPr txBox="1"/>
          <p:nvPr/>
        </p:nvSpPr>
        <p:spPr>
          <a:xfrm>
            <a:off x="1327097" y="4713279"/>
            <a:ext cx="1132041" cy="246221"/>
          </a:xfrm>
          <a:prstGeom prst="rect">
            <a:avLst/>
          </a:prstGeom>
          <a:noFill/>
        </p:spPr>
        <p:txBody>
          <a:bodyPr wrap="none" rtlCol="0">
            <a:spAutoFit/>
          </a:bodyPr>
          <a:lstStyle/>
          <a:p>
            <a:r>
              <a:rPr kumimoji="1" lang="en-US" altLang="ja-JP" sz="1000" b="1" dirty="0">
                <a:latin typeface="+mj-ea"/>
                <a:ea typeface="+mj-ea"/>
                <a:cs typeface="Aharoni" panose="02010803020104030203" pitchFamily="2" charset="-79"/>
              </a:rPr>
              <a:t>0.00</a:t>
            </a:r>
            <a:r>
              <a:rPr kumimoji="1" lang="ja-JP" altLang="en-US" sz="1000" b="1" dirty="0">
                <a:latin typeface="+mj-ea"/>
                <a:ea typeface="+mj-ea"/>
                <a:cs typeface="Aharoni" panose="02010803020104030203" pitchFamily="2" charset="-79"/>
              </a:rPr>
              <a:t> </a:t>
            </a:r>
            <a:r>
              <a:rPr kumimoji="1" lang="en-US" altLang="ja-JP" sz="1000" b="1" dirty="0">
                <a:latin typeface="+mj-ea"/>
                <a:ea typeface="+mj-ea"/>
                <a:cs typeface="Aharoni" panose="02010803020104030203" pitchFamily="2" charset="-79"/>
              </a:rPr>
              <a:t>dmg/sec</a:t>
            </a:r>
          </a:p>
        </p:txBody>
      </p:sp>
      <p:sp>
        <p:nvSpPr>
          <p:cNvPr id="28" name="テキスト ボックス 27">
            <a:extLst>
              <a:ext uri="{FF2B5EF4-FFF2-40B4-BE49-F238E27FC236}">
                <a16:creationId xmlns:a16="http://schemas.microsoft.com/office/drawing/2014/main" id="{5E5EF8CE-E0B1-481B-B577-5A83CF8B2C3E}"/>
              </a:ext>
            </a:extLst>
          </p:cNvPr>
          <p:cNvSpPr txBox="1"/>
          <p:nvPr/>
        </p:nvSpPr>
        <p:spPr>
          <a:xfrm>
            <a:off x="1081719" y="4994912"/>
            <a:ext cx="2185214" cy="276999"/>
          </a:xfrm>
          <a:prstGeom prst="rect">
            <a:avLst/>
          </a:prstGeom>
          <a:noFill/>
        </p:spPr>
        <p:txBody>
          <a:bodyPr wrap="none" rtlCol="0">
            <a:spAutoFit/>
          </a:bodyPr>
          <a:lstStyle/>
          <a:p>
            <a:r>
              <a:rPr kumimoji="1" lang="ja-JP" altLang="en-US" sz="1200" b="1" dirty="0"/>
              <a:t>－総評のためのポイント算出</a:t>
            </a:r>
            <a:endParaRPr kumimoji="1" lang="ja-JP" altLang="en-US" sz="1400" b="1" dirty="0"/>
          </a:p>
        </p:txBody>
      </p:sp>
      <p:sp>
        <p:nvSpPr>
          <p:cNvPr id="29" name="テキスト ボックス 28">
            <a:extLst>
              <a:ext uri="{FF2B5EF4-FFF2-40B4-BE49-F238E27FC236}">
                <a16:creationId xmlns:a16="http://schemas.microsoft.com/office/drawing/2014/main" id="{4FD571B7-DF80-464C-B3AD-C53AC8F87EDC}"/>
              </a:ext>
            </a:extLst>
          </p:cNvPr>
          <p:cNvSpPr txBox="1"/>
          <p:nvPr/>
        </p:nvSpPr>
        <p:spPr>
          <a:xfrm>
            <a:off x="1327097" y="5289811"/>
            <a:ext cx="7016664" cy="1015663"/>
          </a:xfrm>
          <a:prstGeom prst="rect">
            <a:avLst/>
          </a:prstGeom>
          <a:noFill/>
        </p:spPr>
        <p:txBody>
          <a:bodyPr wrap="none" rtlCol="0">
            <a:spAutoFit/>
          </a:bodyPr>
          <a:lstStyle/>
          <a:p>
            <a:r>
              <a:rPr kumimoji="1" lang="ja-JP" altLang="en-US" sz="1000" dirty="0"/>
              <a:t>後述の総評のためのポイントを算出しておく必要がある。</a:t>
            </a:r>
            <a:endParaRPr kumimoji="1" lang="en-US" altLang="ja-JP" sz="1000" dirty="0"/>
          </a:p>
          <a:p>
            <a:r>
              <a:rPr kumimoji="1" lang="ja-JP" altLang="en-US" sz="1000" dirty="0"/>
              <a:t>このポイントは作戦クエストごとに設定されている「想定バトル時間」で「怪獣の</a:t>
            </a:r>
            <a:r>
              <a:rPr kumimoji="1" lang="en-US" altLang="ja-JP" sz="1000" dirty="0"/>
              <a:t>HP</a:t>
            </a:r>
            <a:r>
              <a:rPr kumimoji="1" lang="ja-JP" altLang="en-US" sz="1000" dirty="0"/>
              <a:t>」を割ったものを基準火力とし、</a:t>
            </a:r>
            <a:endParaRPr kumimoji="1" lang="en-US" altLang="ja-JP" sz="1000" dirty="0"/>
          </a:p>
          <a:p>
            <a:r>
              <a:rPr kumimoji="1" lang="ja-JP" altLang="en-US" sz="1000" b="1" dirty="0">
                <a:solidFill>
                  <a:srgbClr val="00B050"/>
                </a:solidFill>
              </a:rPr>
              <a:t>［単位火力］</a:t>
            </a:r>
            <a:r>
              <a:rPr kumimoji="1" lang="en-US" altLang="ja-JP" sz="1000" b="1" dirty="0">
                <a:solidFill>
                  <a:srgbClr val="00B050"/>
                </a:solidFill>
              </a:rPr>
              <a:t>÷</a:t>
            </a:r>
            <a:r>
              <a:rPr kumimoji="1" lang="ja-JP" altLang="en-US" sz="1000" b="1" dirty="0">
                <a:solidFill>
                  <a:srgbClr val="00B050"/>
                </a:solidFill>
              </a:rPr>
              <a:t>［基準火力］</a:t>
            </a:r>
            <a:r>
              <a:rPr kumimoji="1" lang="ja-JP" altLang="en-US" sz="1000" dirty="0"/>
              <a:t>の値によってポイントを算出する。</a:t>
            </a:r>
            <a:endParaRPr kumimoji="1" lang="en-US" altLang="ja-JP" sz="1000" dirty="0"/>
          </a:p>
          <a:p>
            <a:endParaRPr kumimoji="1" lang="en-US" altLang="ja-JP" sz="1000" dirty="0"/>
          </a:p>
          <a:p>
            <a:endParaRPr kumimoji="1" lang="en-US" altLang="ja-JP" sz="1000" dirty="0"/>
          </a:p>
          <a:p>
            <a:r>
              <a:rPr kumimoji="1" lang="en-US" altLang="ja-JP" sz="1000" dirty="0"/>
              <a:t>※</a:t>
            </a:r>
            <a:r>
              <a:rPr kumimoji="1" lang="ja-JP" altLang="en-US" sz="1000" dirty="0"/>
              <a:t>小数点以下第</a:t>
            </a:r>
            <a:r>
              <a:rPr kumimoji="1" lang="en-US" altLang="ja-JP" sz="1000" dirty="0"/>
              <a:t>2</a:t>
            </a:r>
            <a:r>
              <a:rPr kumimoji="1" lang="ja-JP" altLang="en-US" sz="1000" dirty="0"/>
              <a:t>位以下切捨て</a:t>
            </a:r>
            <a:endParaRPr kumimoji="1" lang="en-US" altLang="ja-JP" sz="1000" dirty="0"/>
          </a:p>
        </p:txBody>
      </p:sp>
    </p:spTree>
    <p:extLst>
      <p:ext uri="{BB962C8B-B14F-4D97-AF65-F5344CB8AC3E}">
        <p14:creationId xmlns:p14="http://schemas.microsoft.com/office/powerpoint/2010/main" val="1373712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19" name="テキスト ボックス 18">
            <a:extLst>
              <a:ext uri="{FF2B5EF4-FFF2-40B4-BE49-F238E27FC236}">
                <a16:creationId xmlns:a16="http://schemas.microsoft.com/office/drawing/2014/main" id="{46DD17C7-8C1E-429E-9BFE-F307D4548171}"/>
              </a:ext>
            </a:extLst>
          </p:cNvPr>
          <p:cNvSpPr txBox="1"/>
          <p:nvPr/>
        </p:nvSpPr>
        <p:spPr>
          <a:xfrm>
            <a:off x="696155" y="562549"/>
            <a:ext cx="1261884" cy="276999"/>
          </a:xfrm>
          <a:prstGeom prst="rect">
            <a:avLst/>
          </a:prstGeom>
          <a:noFill/>
        </p:spPr>
        <p:txBody>
          <a:bodyPr wrap="none" rtlCol="0">
            <a:spAutoFit/>
          </a:bodyPr>
          <a:lstStyle/>
          <a:p>
            <a:r>
              <a:rPr kumimoji="1" lang="ja-JP" altLang="en-US" sz="1200" b="1" dirty="0"/>
              <a:t>・作戦遂行時間</a:t>
            </a:r>
            <a:endParaRPr kumimoji="1" lang="ja-JP" altLang="en-US" sz="1400" b="1" dirty="0"/>
          </a:p>
        </p:txBody>
      </p:sp>
      <p:sp>
        <p:nvSpPr>
          <p:cNvPr id="20" name="吹き出し: 角を丸めた四角形 19">
            <a:extLst>
              <a:ext uri="{FF2B5EF4-FFF2-40B4-BE49-F238E27FC236}">
                <a16:creationId xmlns:a16="http://schemas.microsoft.com/office/drawing/2014/main" id="{30A8796D-DB51-4746-90DC-D4849F588EEE}"/>
              </a:ext>
            </a:extLst>
          </p:cNvPr>
          <p:cNvSpPr/>
          <p:nvPr/>
        </p:nvSpPr>
        <p:spPr>
          <a:xfrm>
            <a:off x="4572000" y="316028"/>
            <a:ext cx="2304661" cy="875929"/>
          </a:xfrm>
          <a:prstGeom prst="wedgeRoundRectCallout">
            <a:avLst>
              <a:gd name="adj1" fmla="val -53126"/>
              <a:gd name="adj2" fmla="val 70003"/>
              <a:gd name="adj3" fmla="val 16667"/>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a:solidFill>
                  <a:schemeClr val="tx1"/>
                </a:solidFill>
              </a:rPr>
              <a:t>後半では大体ダメージが</a:t>
            </a:r>
            <a:r>
              <a:rPr kumimoji="1" lang="en-US" altLang="ja-JP" sz="1000" dirty="0">
                <a:solidFill>
                  <a:schemeClr val="tx1"/>
                </a:solidFill>
              </a:rPr>
              <a:t>4</a:t>
            </a:r>
            <a:r>
              <a:rPr kumimoji="1" lang="ja-JP" altLang="en-US" sz="1000" dirty="0">
                <a:solidFill>
                  <a:schemeClr val="tx1"/>
                </a:solidFill>
              </a:rPr>
              <a:t>桁を超える想定なので、ほにゃ十億円となるイメージ。</a:t>
            </a:r>
            <a:endParaRPr kumimoji="1" lang="en-US" altLang="ja-JP" sz="1000" dirty="0">
              <a:solidFill>
                <a:schemeClr val="tx1"/>
              </a:solidFill>
            </a:endParaRPr>
          </a:p>
        </p:txBody>
      </p:sp>
      <p:sp>
        <p:nvSpPr>
          <p:cNvPr id="21" name="テキスト ボックス 20">
            <a:extLst>
              <a:ext uri="{FF2B5EF4-FFF2-40B4-BE49-F238E27FC236}">
                <a16:creationId xmlns:a16="http://schemas.microsoft.com/office/drawing/2014/main" id="{9E84BF45-9AE3-4BCD-AAD9-F9B2DEAA970D}"/>
              </a:ext>
            </a:extLst>
          </p:cNvPr>
          <p:cNvSpPr txBox="1"/>
          <p:nvPr/>
        </p:nvSpPr>
        <p:spPr>
          <a:xfrm>
            <a:off x="927831" y="877055"/>
            <a:ext cx="3486852" cy="400110"/>
          </a:xfrm>
          <a:prstGeom prst="rect">
            <a:avLst/>
          </a:prstGeom>
          <a:noFill/>
        </p:spPr>
        <p:txBody>
          <a:bodyPr wrap="none" rtlCol="0">
            <a:spAutoFit/>
          </a:bodyPr>
          <a:lstStyle/>
          <a:p>
            <a:r>
              <a:rPr kumimoji="1" lang="ja-JP" altLang="en-US" sz="1000" dirty="0"/>
              <a:t>バトル開始から終了までの経過時間。</a:t>
            </a:r>
            <a:endParaRPr kumimoji="1" lang="en-US" altLang="ja-JP" sz="1000" dirty="0"/>
          </a:p>
          <a:p>
            <a:r>
              <a:rPr kumimoji="1" lang="ja-JP" altLang="en-US" sz="1000" dirty="0"/>
              <a:t>表示的には分秒単位とする。最大値は</a:t>
            </a:r>
            <a:r>
              <a:rPr kumimoji="1" lang="en-US" altLang="ja-JP" sz="1000" dirty="0"/>
              <a:t>999</a:t>
            </a:r>
            <a:r>
              <a:rPr kumimoji="1" lang="ja-JP" altLang="en-US" sz="1000" dirty="0"/>
              <a:t>分</a:t>
            </a:r>
            <a:r>
              <a:rPr kumimoji="1" lang="en-US" altLang="ja-JP" sz="1000" dirty="0"/>
              <a:t>59</a:t>
            </a:r>
            <a:r>
              <a:rPr kumimoji="1" lang="ja-JP" altLang="en-US" sz="1000" dirty="0"/>
              <a:t>秒とする。</a:t>
            </a:r>
            <a:endParaRPr kumimoji="1" lang="en-US" altLang="ja-JP" sz="1000" dirty="0"/>
          </a:p>
        </p:txBody>
      </p:sp>
      <p:sp>
        <p:nvSpPr>
          <p:cNvPr id="26" name="テキスト ボックス 25">
            <a:extLst>
              <a:ext uri="{FF2B5EF4-FFF2-40B4-BE49-F238E27FC236}">
                <a16:creationId xmlns:a16="http://schemas.microsoft.com/office/drawing/2014/main" id="{36608BF7-81ED-44D4-8A21-E5B9123D1884}"/>
              </a:ext>
            </a:extLst>
          </p:cNvPr>
          <p:cNvSpPr txBox="1"/>
          <p:nvPr/>
        </p:nvSpPr>
        <p:spPr>
          <a:xfrm>
            <a:off x="929832" y="1309822"/>
            <a:ext cx="646331" cy="276999"/>
          </a:xfrm>
          <a:prstGeom prst="rect">
            <a:avLst/>
          </a:prstGeom>
          <a:noFill/>
        </p:spPr>
        <p:txBody>
          <a:bodyPr wrap="none" rtlCol="0">
            <a:spAutoFit/>
          </a:bodyPr>
          <a:lstStyle/>
          <a:p>
            <a:r>
              <a:rPr kumimoji="1" lang="ja-JP" altLang="en-US" sz="1200" b="1" dirty="0"/>
              <a:t>－表示</a:t>
            </a:r>
            <a:endParaRPr kumimoji="1" lang="ja-JP" altLang="en-US" sz="1400" b="1" dirty="0"/>
          </a:p>
        </p:txBody>
      </p:sp>
      <p:sp>
        <p:nvSpPr>
          <p:cNvPr id="27" name="テキスト ボックス 26">
            <a:extLst>
              <a:ext uri="{FF2B5EF4-FFF2-40B4-BE49-F238E27FC236}">
                <a16:creationId xmlns:a16="http://schemas.microsoft.com/office/drawing/2014/main" id="{02CFF2EC-8CFC-406F-9A59-E2E0A4D2AD80}"/>
              </a:ext>
            </a:extLst>
          </p:cNvPr>
          <p:cNvSpPr txBox="1"/>
          <p:nvPr/>
        </p:nvSpPr>
        <p:spPr>
          <a:xfrm>
            <a:off x="1175209" y="1607747"/>
            <a:ext cx="776175" cy="246221"/>
          </a:xfrm>
          <a:prstGeom prst="rect">
            <a:avLst/>
          </a:prstGeom>
          <a:noFill/>
        </p:spPr>
        <p:txBody>
          <a:bodyPr wrap="none" rtlCol="0">
            <a:spAutoFit/>
          </a:bodyPr>
          <a:lstStyle/>
          <a:p>
            <a:r>
              <a:rPr kumimoji="1" lang="en-US" altLang="ja-JP" sz="1000" b="1" dirty="0">
                <a:latin typeface="+mj-ea"/>
                <a:ea typeface="+mj-ea"/>
                <a:cs typeface="Aharoni" panose="02010803020104030203" pitchFamily="2" charset="-79"/>
              </a:rPr>
              <a:t>999’ 99</a:t>
            </a:r>
            <a:r>
              <a:rPr kumimoji="1" lang="ja-JP" altLang="en-US" sz="1000" b="1" dirty="0">
                <a:latin typeface="+mj-ea"/>
                <a:ea typeface="+mj-ea"/>
                <a:cs typeface="Aharoni" panose="02010803020104030203" pitchFamily="2" charset="-79"/>
              </a:rPr>
              <a:t>‘’</a:t>
            </a:r>
            <a:endParaRPr kumimoji="1" lang="en-US" altLang="ja-JP" sz="1000" b="1" dirty="0">
              <a:latin typeface="+mj-ea"/>
              <a:ea typeface="+mj-ea"/>
              <a:cs typeface="Aharoni" panose="02010803020104030203" pitchFamily="2" charset="-79"/>
            </a:endParaRPr>
          </a:p>
        </p:txBody>
      </p:sp>
      <p:sp>
        <p:nvSpPr>
          <p:cNvPr id="30" name="テキスト ボックス 29">
            <a:extLst>
              <a:ext uri="{FF2B5EF4-FFF2-40B4-BE49-F238E27FC236}">
                <a16:creationId xmlns:a16="http://schemas.microsoft.com/office/drawing/2014/main" id="{14E59AEB-DE1A-4BD2-946D-B33AC631DFD6}"/>
              </a:ext>
            </a:extLst>
          </p:cNvPr>
          <p:cNvSpPr txBox="1"/>
          <p:nvPr/>
        </p:nvSpPr>
        <p:spPr>
          <a:xfrm>
            <a:off x="929831" y="1877595"/>
            <a:ext cx="2185214" cy="276999"/>
          </a:xfrm>
          <a:prstGeom prst="rect">
            <a:avLst/>
          </a:prstGeom>
          <a:noFill/>
        </p:spPr>
        <p:txBody>
          <a:bodyPr wrap="none" rtlCol="0">
            <a:spAutoFit/>
          </a:bodyPr>
          <a:lstStyle/>
          <a:p>
            <a:r>
              <a:rPr kumimoji="1" lang="ja-JP" altLang="en-US" sz="1200" b="1" dirty="0"/>
              <a:t>－総評のためのポイント算出</a:t>
            </a:r>
            <a:endParaRPr kumimoji="1" lang="ja-JP" altLang="en-US" sz="1400" b="1" dirty="0"/>
          </a:p>
        </p:txBody>
      </p:sp>
      <p:sp>
        <p:nvSpPr>
          <p:cNvPr id="31" name="テキスト ボックス 30">
            <a:extLst>
              <a:ext uri="{FF2B5EF4-FFF2-40B4-BE49-F238E27FC236}">
                <a16:creationId xmlns:a16="http://schemas.microsoft.com/office/drawing/2014/main" id="{034EEEBD-50CD-4479-A88C-C390F50E1098}"/>
              </a:ext>
            </a:extLst>
          </p:cNvPr>
          <p:cNvSpPr txBox="1"/>
          <p:nvPr/>
        </p:nvSpPr>
        <p:spPr>
          <a:xfrm>
            <a:off x="1175209" y="2172494"/>
            <a:ext cx="2877711" cy="861774"/>
          </a:xfrm>
          <a:prstGeom prst="rect">
            <a:avLst/>
          </a:prstGeom>
          <a:noFill/>
        </p:spPr>
        <p:txBody>
          <a:bodyPr wrap="none" rtlCol="0">
            <a:spAutoFit/>
          </a:bodyPr>
          <a:lstStyle/>
          <a:p>
            <a:r>
              <a:rPr kumimoji="1" lang="ja-JP" altLang="en-US" sz="1000" dirty="0"/>
              <a:t>前項と同様以下のようにポイント算出をする。</a:t>
            </a:r>
            <a:endParaRPr kumimoji="1" lang="en-US" altLang="ja-JP" sz="1000" dirty="0"/>
          </a:p>
          <a:p>
            <a:endParaRPr kumimoji="1" lang="en-US" altLang="ja-JP" sz="1000" dirty="0"/>
          </a:p>
          <a:p>
            <a:r>
              <a:rPr kumimoji="1" lang="ja-JP" altLang="en-US" sz="1000" b="1" dirty="0">
                <a:solidFill>
                  <a:srgbClr val="00B050"/>
                </a:solidFill>
              </a:rPr>
              <a:t>［想定バトル時間］</a:t>
            </a:r>
            <a:r>
              <a:rPr kumimoji="1" lang="en-US" altLang="ja-JP" sz="1000" b="1" dirty="0">
                <a:solidFill>
                  <a:srgbClr val="00B050"/>
                </a:solidFill>
              </a:rPr>
              <a:t>÷</a:t>
            </a:r>
            <a:r>
              <a:rPr kumimoji="1" lang="ja-JP" altLang="en-US" sz="1000" b="1" dirty="0">
                <a:solidFill>
                  <a:srgbClr val="00B050"/>
                </a:solidFill>
              </a:rPr>
              <a:t>［作戦遂行時間］</a:t>
            </a:r>
            <a:endParaRPr kumimoji="1" lang="en-US" altLang="ja-JP" sz="1000" b="1" dirty="0">
              <a:solidFill>
                <a:srgbClr val="00B050"/>
              </a:solidFill>
            </a:endParaRPr>
          </a:p>
          <a:p>
            <a:endParaRPr kumimoji="1" lang="en-US" altLang="ja-JP" sz="1000" dirty="0"/>
          </a:p>
          <a:p>
            <a:r>
              <a:rPr kumimoji="1" lang="en-US" altLang="ja-JP" sz="1000" dirty="0"/>
              <a:t>※</a:t>
            </a:r>
            <a:r>
              <a:rPr kumimoji="1" lang="ja-JP" altLang="en-US" sz="1000" dirty="0"/>
              <a:t>小数点以下第</a:t>
            </a:r>
            <a:r>
              <a:rPr kumimoji="1" lang="en-US" altLang="ja-JP" sz="1000" dirty="0"/>
              <a:t>2</a:t>
            </a:r>
            <a:r>
              <a:rPr kumimoji="1" lang="ja-JP" altLang="en-US" sz="1000" dirty="0"/>
              <a:t>位以下切捨て</a:t>
            </a:r>
            <a:endParaRPr kumimoji="1" lang="en-US" altLang="ja-JP" sz="1000" dirty="0"/>
          </a:p>
        </p:txBody>
      </p:sp>
      <p:sp>
        <p:nvSpPr>
          <p:cNvPr id="33" name="テキスト ボックス 32">
            <a:extLst>
              <a:ext uri="{FF2B5EF4-FFF2-40B4-BE49-F238E27FC236}">
                <a16:creationId xmlns:a16="http://schemas.microsoft.com/office/drawing/2014/main" id="{83255CC3-1AAF-4A51-B042-0994C405BB29}"/>
              </a:ext>
            </a:extLst>
          </p:cNvPr>
          <p:cNvSpPr txBox="1"/>
          <p:nvPr/>
        </p:nvSpPr>
        <p:spPr>
          <a:xfrm>
            <a:off x="927832" y="3366724"/>
            <a:ext cx="2749471" cy="246221"/>
          </a:xfrm>
          <a:prstGeom prst="rect">
            <a:avLst/>
          </a:prstGeom>
          <a:noFill/>
        </p:spPr>
        <p:txBody>
          <a:bodyPr wrap="none" rtlCol="0">
            <a:spAutoFit/>
          </a:bodyPr>
          <a:lstStyle/>
          <a:p>
            <a:r>
              <a:rPr kumimoji="1" lang="ja-JP" altLang="en-US" sz="1000" dirty="0"/>
              <a:t>部隊が受けたダメージから算出される数値。</a:t>
            </a:r>
            <a:endParaRPr kumimoji="1" lang="en-US" altLang="ja-JP" sz="1000" dirty="0"/>
          </a:p>
        </p:txBody>
      </p:sp>
      <p:sp>
        <p:nvSpPr>
          <p:cNvPr id="34" name="テキスト ボックス 33">
            <a:extLst>
              <a:ext uri="{FF2B5EF4-FFF2-40B4-BE49-F238E27FC236}">
                <a16:creationId xmlns:a16="http://schemas.microsoft.com/office/drawing/2014/main" id="{0714D2DA-0C92-427D-B317-85A1771EDEF6}"/>
              </a:ext>
            </a:extLst>
          </p:cNvPr>
          <p:cNvSpPr txBox="1"/>
          <p:nvPr/>
        </p:nvSpPr>
        <p:spPr>
          <a:xfrm>
            <a:off x="929832" y="3646591"/>
            <a:ext cx="646331" cy="276999"/>
          </a:xfrm>
          <a:prstGeom prst="rect">
            <a:avLst/>
          </a:prstGeom>
          <a:noFill/>
        </p:spPr>
        <p:txBody>
          <a:bodyPr wrap="none" rtlCol="0">
            <a:spAutoFit/>
          </a:bodyPr>
          <a:lstStyle/>
          <a:p>
            <a:r>
              <a:rPr kumimoji="1" lang="ja-JP" altLang="en-US" sz="1200" b="1" dirty="0"/>
              <a:t>－算出</a:t>
            </a:r>
            <a:endParaRPr kumimoji="1" lang="ja-JP" altLang="en-US" sz="1400" b="1" dirty="0"/>
          </a:p>
        </p:txBody>
      </p:sp>
      <p:sp>
        <p:nvSpPr>
          <p:cNvPr id="35" name="テキスト ボックス 34">
            <a:extLst>
              <a:ext uri="{FF2B5EF4-FFF2-40B4-BE49-F238E27FC236}">
                <a16:creationId xmlns:a16="http://schemas.microsoft.com/office/drawing/2014/main" id="{773E15E7-09E3-4310-BBF9-7E5FCD199F89}"/>
              </a:ext>
            </a:extLst>
          </p:cNvPr>
          <p:cNvSpPr txBox="1"/>
          <p:nvPr/>
        </p:nvSpPr>
        <p:spPr>
          <a:xfrm>
            <a:off x="1175209" y="3944516"/>
            <a:ext cx="3079689" cy="246221"/>
          </a:xfrm>
          <a:prstGeom prst="rect">
            <a:avLst/>
          </a:prstGeom>
          <a:noFill/>
        </p:spPr>
        <p:txBody>
          <a:bodyPr wrap="none" rtlCol="0">
            <a:spAutoFit/>
          </a:bodyPr>
          <a:lstStyle/>
          <a:p>
            <a:r>
              <a:rPr kumimoji="1" lang="ja-JP" altLang="en-US" sz="1000" b="1" dirty="0">
                <a:latin typeface="+mj-ea"/>
                <a:ea typeface="+mj-ea"/>
                <a:cs typeface="Aharoni" panose="02010803020104030203" pitchFamily="2" charset="-79"/>
              </a:rPr>
              <a:t>被害総額 ＝ ［部隊累積ダメージ］ </a:t>
            </a:r>
            <a:r>
              <a:rPr kumimoji="1" lang="en-US" altLang="ja-JP" sz="1000" b="1" dirty="0">
                <a:latin typeface="+mj-ea"/>
                <a:ea typeface="+mj-ea"/>
                <a:cs typeface="Aharoni" panose="02010803020104030203" pitchFamily="2" charset="-79"/>
              </a:rPr>
              <a:t>×100,000</a:t>
            </a:r>
            <a:r>
              <a:rPr kumimoji="1" lang="ja-JP" altLang="en-US" sz="1000" b="1" dirty="0">
                <a:latin typeface="+mj-ea"/>
                <a:ea typeface="+mj-ea"/>
                <a:cs typeface="Aharoni" panose="02010803020104030203" pitchFamily="2" charset="-79"/>
              </a:rPr>
              <a:t>円</a:t>
            </a:r>
            <a:endParaRPr kumimoji="1" lang="en-US" altLang="ja-JP" sz="1000" b="1" dirty="0">
              <a:latin typeface="+mj-ea"/>
              <a:ea typeface="+mj-ea"/>
              <a:cs typeface="Aharoni" panose="02010803020104030203" pitchFamily="2" charset="-79"/>
            </a:endParaRPr>
          </a:p>
        </p:txBody>
      </p:sp>
      <p:sp>
        <p:nvSpPr>
          <p:cNvPr id="36" name="テキスト ボックス 35">
            <a:extLst>
              <a:ext uri="{FF2B5EF4-FFF2-40B4-BE49-F238E27FC236}">
                <a16:creationId xmlns:a16="http://schemas.microsoft.com/office/drawing/2014/main" id="{AE54C37A-B135-4C4D-95BC-B813A097AC28}"/>
              </a:ext>
            </a:extLst>
          </p:cNvPr>
          <p:cNvSpPr txBox="1"/>
          <p:nvPr/>
        </p:nvSpPr>
        <p:spPr>
          <a:xfrm>
            <a:off x="696155" y="3049923"/>
            <a:ext cx="2103461" cy="276999"/>
          </a:xfrm>
          <a:prstGeom prst="rect">
            <a:avLst/>
          </a:prstGeom>
          <a:noFill/>
        </p:spPr>
        <p:txBody>
          <a:bodyPr wrap="none" rtlCol="0">
            <a:spAutoFit/>
          </a:bodyPr>
          <a:lstStyle/>
          <a:p>
            <a:r>
              <a:rPr kumimoji="1" lang="ja-JP" altLang="en-US" sz="1200" b="1" dirty="0"/>
              <a:t>・被害総額</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修正）</a:t>
            </a:r>
            <a:endParaRPr kumimoji="1" lang="en-US" altLang="ja-JP" sz="1000" b="1" dirty="0">
              <a:solidFill>
                <a:schemeClr val="bg1">
                  <a:lumMod val="85000"/>
                </a:schemeClr>
              </a:solidFill>
            </a:endParaRPr>
          </a:p>
        </p:txBody>
      </p:sp>
      <p:sp>
        <p:nvSpPr>
          <p:cNvPr id="37" name="テキスト ボックス 36">
            <a:extLst>
              <a:ext uri="{FF2B5EF4-FFF2-40B4-BE49-F238E27FC236}">
                <a16:creationId xmlns:a16="http://schemas.microsoft.com/office/drawing/2014/main" id="{915E4B9B-D190-4AB9-9E54-65BE8B822EEC}"/>
              </a:ext>
            </a:extLst>
          </p:cNvPr>
          <p:cNvSpPr txBox="1"/>
          <p:nvPr/>
        </p:nvSpPr>
        <p:spPr>
          <a:xfrm>
            <a:off x="929831" y="4218126"/>
            <a:ext cx="2185214" cy="276999"/>
          </a:xfrm>
          <a:prstGeom prst="rect">
            <a:avLst/>
          </a:prstGeom>
          <a:noFill/>
        </p:spPr>
        <p:txBody>
          <a:bodyPr wrap="none" rtlCol="0">
            <a:spAutoFit/>
          </a:bodyPr>
          <a:lstStyle/>
          <a:p>
            <a:r>
              <a:rPr kumimoji="1" lang="ja-JP" altLang="en-US" sz="1200" b="1" dirty="0"/>
              <a:t>－総評のためのポイント算出</a:t>
            </a:r>
            <a:endParaRPr kumimoji="1" lang="ja-JP" altLang="en-US" sz="1400" b="1" dirty="0"/>
          </a:p>
        </p:txBody>
      </p:sp>
      <p:sp>
        <p:nvSpPr>
          <p:cNvPr id="38" name="テキスト ボックス 37">
            <a:extLst>
              <a:ext uri="{FF2B5EF4-FFF2-40B4-BE49-F238E27FC236}">
                <a16:creationId xmlns:a16="http://schemas.microsoft.com/office/drawing/2014/main" id="{C088304D-BB03-48E3-B95C-BD870B36B3A7}"/>
              </a:ext>
            </a:extLst>
          </p:cNvPr>
          <p:cNvSpPr txBox="1"/>
          <p:nvPr/>
        </p:nvSpPr>
        <p:spPr>
          <a:xfrm>
            <a:off x="1175209" y="4513025"/>
            <a:ext cx="4849404" cy="1015663"/>
          </a:xfrm>
          <a:prstGeom prst="rect">
            <a:avLst/>
          </a:prstGeom>
          <a:noFill/>
        </p:spPr>
        <p:txBody>
          <a:bodyPr wrap="none" rtlCol="0">
            <a:spAutoFit/>
          </a:bodyPr>
          <a:lstStyle/>
          <a:p>
            <a:r>
              <a:rPr kumimoji="1" lang="ja-JP" altLang="en-US" sz="1000" dirty="0"/>
              <a:t>前項と同様以下のようにポイント算出をする。</a:t>
            </a:r>
            <a:endParaRPr kumimoji="1" lang="en-US" altLang="ja-JP" sz="1000" dirty="0"/>
          </a:p>
          <a:p>
            <a:endParaRPr kumimoji="1" lang="en-US" altLang="ja-JP" sz="1000" dirty="0"/>
          </a:p>
          <a:p>
            <a:r>
              <a:rPr kumimoji="1" lang="ja-JP" altLang="en-US" sz="1000" b="1" dirty="0">
                <a:solidFill>
                  <a:srgbClr val="00B050"/>
                </a:solidFill>
              </a:rPr>
              <a:t>（</a:t>
            </a:r>
            <a:r>
              <a:rPr kumimoji="1" lang="en-US" altLang="ja-JP" sz="1000" b="1" dirty="0">
                <a:solidFill>
                  <a:srgbClr val="00B050"/>
                </a:solidFill>
              </a:rPr>
              <a:t>1</a:t>
            </a:r>
            <a:r>
              <a:rPr kumimoji="1" lang="ja-JP" altLang="en-US" sz="1000" b="1" dirty="0">
                <a:solidFill>
                  <a:srgbClr val="00B050"/>
                </a:solidFill>
              </a:rPr>
              <a:t> －［部隊累積ダメージ］／［部隊</a:t>
            </a:r>
            <a:r>
              <a:rPr kumimoji="1" lang="en-US" altLang="ja-JP" sz="1000" b="1" dirty="0">
                <a:solidFill>
                  <a:srgbClr val="00B050"/>
                </a:solidFill>
              </a:rPr>
              <a:t>HP</a:t>
            </a:r>
            <a:r>
              <a:rPr kumimoji="1" lang="ja-JP" altLang="en-US" sz="1000" b="1" dirty="0">
                <a:solidFill>
                  <a:srgbClr val="00B050"/>
                </a:solidFill>
              </a:rPr>
              <a:t>］）</a:t>
            </a:r>
            <a:r>
              <a:rPr kumimoji="1" lang="en-US" altLang="ja-JP" sz="1000" b="1" dirty="0">
                <a:solidFill>
                  <a:srgbClr val="00B050"/>
                </a:solidFill>
              </a:rPr>
              <a:t>×</a:t>
            </a:r>
            <a:r>
              <a:rPr kumimoji="1" lang="ja-JP" altLang="en-US" sz="1000" b="1" dirty="0">
                <a:solidFill>
                  <a:srgbClr val="00B050"/>
                </a:solidFill>
              </a:rPr>
              <a:t>２</a:t>
            </a:r>
            <a:endParaRPr kumimoji="1" lang="en-US" altLang="ja-JP" sz="1000" b="1" dirty="0">
              <a:solidFill>
                <a:srgbClr val="00B050"/>
              </a:solidFill>
            </a:endParaRPr>
          </a:p>
          <a:p>
            <a:endParaRPr kumimoji="1" lang="en-US" altLang="ja-JP" sz="1000" dirty="0"/>
          </a:p>
          <a:p>
            <a:r>
              <a:rPr kumimoji="1" lang="en-US" altLang="ja-JP" sz="1000" dirty="0"/>
              <a:t>※</a:t>
            </a:r>
            <a:r>
              <a:rPr kumimoji="1" lang="ja-JP" altLang="en-US" sz="1000" dirty="0"/>
              <a:t>小数点以下第</a:t>
            </a:r>
            <a:r>
              <a:rPr kumimoji="1" lang="en-US" altLang="ja-JP" sz="1000" dirty="0"/>
              <a:t>2</a:t>
            </a:r>
            <a:r>
              <a:rPr kumimoji="1" lang="ja-JP" altLang="en-US" sz="1000" dirty="0"/>
              <a:t>位以下切捨て</a:t>
            </a:r>
            <a:endParaRPr kumimoji="1" lang="en-US" altLang="ja-JP" sz="1000" dirty="0"/>
          </a:p>
          <a:p>
            <a:r>
              <a:rPr kumimoji="1" lang="en-US" altLang="ja-JP" sz="1000" dirty="0"/>
              <a:t>※</a:t>
            </a:r>
            <a:r>
              <a:rPr kumimoji="1" lang="ja-JP" altLang="en-US" sz="1000" dirty="0"/>
              <a:t>最低値がマイナスになることもあるが、後述のテーブルの</a:t>
            </a:r>
            <a:r>
              <a:rPr kumimoji="1" lang="en-US" altLang="ja-JP" sz="1000" dirty="0"/>
              <a:t>0.9</a:t>
            </a:r>
            <a:r>
              <a:rPr kumimoji="1" lang="ja-JP" altLang="en-US" sz="1000" dirty="0"/>
              <a:t>以下扱いとなる。</a:t>
            </a:r>
            <a:endParaRPr kumimoji="1" lang="en-US" altLang="ja-JP" sz="1000" dirty="0"/>
          </a:p>
        </p:txBody>
      </p:sp>
      <p:sp>
        <p:nvSpPr>
          <p:cNvPr id="2" name="四角形: 角を丸くする 1">
            <a:extLst>
              <a:ext uri="{FF2B5EF4-FFF2-40B4-BE49-F238E27FC236}">
                <a16:creationId xmlns:a16="http://schemas.microsoft.com/office/drawing/2014/main" id="{359FDAA0-AF21-4EB5-941E-635447FDF128}"/>
              </a:ext>
            </a:extLst>
          </p:cNvPr>
          <p:cNvSpPr/>
          <p:nvPr/>
        </p:nvSpPr>
        <p:spPr>
          <a:xfrm>
            <a:off x="4534359" y="1586821"/>
            <a:ext cx="3749040" cy="1563624"/>
          </a:xfrm>
          <a:prstGeom prst="roundRect">
            <a:avLst>
              <a:gd name="adj" fmla="val 11404"/>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000" dirty="0">
                <a:solidFill>
                  <a:schemeClr val="tx1"/>
                </a:solidFill>
              </a:rPr>
              <a:t>Redmine</a:t>
            </a:r>
            <a:r>
              <a:rPr kumimoji="1" lang="ja-JP" altLang="en-US" sz="1000" dirty="0">
                <a:solidFill>
                  <a:schemeClr val="tx1"/>
                </a:solidFill>
              </a:rPr>
              <a:t> </a:t>
            </a:r>
            <a:r>
              <a:rPr kumimoji="1" lang="en-US" altLang="ja-JP" sz="1000" dirty="0">
                <a:solidFill>
                  <a:schemeClr val="tx1"/>
                </a:solidFill>
              </a:rPr>
              <a:t>#112</a:t>
            </a:r>
          </a:p>
          <a:p>
            <a:r>
              <a:rPr kumimoji="1" lang="en-US" altLang="ja-JP" sz="1000" dirty="0">
                <a:solidFill>
                  <a:schemeClr val="tx1"/>
                </a:solidFill>
              </a:rPr>
              <a:t>1</a:t>
            </a:r>
            <a:r>
              <a:rPr kumimoji="1" lang="ja-JP" altLang="en-US" sz="1000" dirty="0">
                <a:solidFill>
                  <a:schemeClr val="tx1"/>
                </a:solidFill>
              </a:rPr>
              <a:t>．操作ができない期間＝シーンについてはバトル時間から除外します。</a:t>
            </a:r>
          </a:p>
          <a:p>
            <a:endParaRPr kumimoji="1" lang="ja-JP" altLang="en-US" sz="1000" dirty="0">
              <a:solidFill>
                <a:schemeClr val="tx1"/>
              </a:solidFill>
            </a:endParaRPr>
          </a:p>
          <a:p>
            <a:r>
              <a:rPr kumimoji="1" lang="en-US" altLang="ja-JP" sz="1000" dirty="0">
                <a:solidFill>
                  <a:schemeClr val="tx1"/>
                </a:solidFill>
              </a:rPr>
              <a:t>2</a:t>
            </a:r>
            <a:r>
              <a:rPr kumimoji="1" lang="ja-JP" altLang="en-US" sz="1000" dirty="0">
                <a:solidFill>
                  <a:schemeClr val="tx1"/>
                </a:solidFill>
              </a:rPr>
              <a:t>．倍率は考慮して、おっしゃる通りに等倍でやったときの時間にしてください。</a:t>
            </a:r>
          </a:p>
          <a:p>
            <a:r>
              <a:rPr kumimoji="1" lang="ja-JP" altLang="en-US" sz="1000" dirty="0">
                <a:solidFill>
                  <a:schemeClr val="tx1"/>
                </a:solidFill>
              </a:rPr>
              <a:t>（</a:t>
            </a:r>
            <a:r>
              <a:rPr kumimoji="1" lang="en-US" altLang="ja-JP" sz="1000" dirty="0">
                <a:solidFill>
                  <a:schemeClr val="tx1"/>
                </a:solidFill>
              </a:rPr>
              <a:t>※</a:t>
            </a:r>
            <a:r>
              <a:rPr kumimoji="1" lang="ja-JP" altLang="en-US" sz="1000" dirty="0">
                <a:solidFill>
                  <a:schemeClr val="tx1"/>
                </a:solidFill>
              </a:rPr>
              <a:t>細かく切り替えた場合が対応できない場合はご相談ください）</a:t>
            </a:r>
          </a:p>
        </p:txBody>
      </p:sp>
    </p:spTree>
    <p:extLst>
      <p:ext uri="{BB962C8B-B14F-4D97-AF65-F5344CB8AC3E}">
        <p14:creationId xmlns:p14="http://schemas.microsoft.com/office/powerpoint/2010/main" val="1314277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17" name="テキスト ボックス 16">
            <a:extLst>
              <a:ext uri="{FF2B5EF4-FFF2-40B4-BE49-F238E27FC236}">
                <a16:creationId xmlns:a16="http://schemas.microsoft.com/office/drawing/2014/main" id="{B8C16136-D191-488A-A761-26890265A970}"/>
              </a:ext>
            </a:extLst>
          </p:cNvPr>
          <p:cNvSpPr txBox="1"/>
          <p:nvPr/>
        </p:nvSpPr>
        <p:spPr>
          <a:xfrm>
            <a:off x="694814" y="2913836"/>
            <a:ext cx="979755" cy="307777"/>
          </a:xfrm>
          <a:prstGeom prst="rect">
            <a:avLst/>
          </a:prstGeom>
          <a:noFill/>
        </p:spPr>
        <p:txBody>
          <a:bodyPr wrap="none" rtlCol="0">
            <a:spAutoFit/>
          </a:bodyPr>
          <a:lstStyle/>
          <a:p>
            <a:r>
              <a:rPr kumimoji="1" lang="ja-JP" altLang="en-US" sz="1200" b="1" dirty="0"/>
              <a:t>○ページ</a:t>
            </a:r>
            <a:r>
              <a:rPr kumimoji="1" lang="ja-JP" altLang="en-US" sz="1400" b="1" dirty="0"/>
              <a:t>２</a:t>
            </a:r>
          </a:p>
        </p:txBody>
      </p:sp>
      <p:sp>
        <p:nvSpPr>
          <p:cNvPr id="18" name="テキスト ボックス 17">
            <a:extLst>
              <a:ext uri="{FF2B5EF4-FFF2-40B4-BE49-F238E27FC236}">
                <a16:creationId xmlns:a16="http://schemas.microsoft.com/office/drawing/2014/main" id="{56330385-2BB1-4004-B199-166F63FCDC1A}"/>
              </a:ext>
            </a:extLst>
          </p:cNvPr>
          <p:cNvSpPr txBox="1"/>
          <p:nvPr/>
        </p:nvSpPr>
        <p:spPr>
          <a:xfrm>
            <a:off x="848044" y="3255697"/>
            <a:ext cx="1107996" cy="276999"/>
          </a:xfrm>
          <a:prstGeom prst="rect">
            <a:avLst/>
          </a:prstGeom>
          <a:noFill/>
        </p:spPr>
        <p:txBody>
          <a:bodyPr wrap="none" rtlCol="0">
            <a:spAutoFit/>
          </a:bodyPr>
          <a:lstStyle/>
          <a:p>
            <a:r>
              <a:rPr kumimoji="1" lang="ja-JP" altLang="en-US" sz="1200" b="1" dirty="0"/>
              <a:t>・獲得経験値</a:t>
            </a:r>
            <a:endParaRPr kumimoji="1" lang="ja-JP" altLang="en-US" sz="1400" b="1" dirty="0"/>
          </a:p>
        </p:txBody>
      </p:sp>
      <p:sp>
        <p:nvSpPr>
          <p:cNvPr id="19" name="テキスト ボックス 18">
            <a:extLst>
              <a:ext uri="{FF2B5EF4-FFF2-40B4-BE49-F238E27FC236}">
                <a16:creationId xmlns:a16="http://schemas.microsoft.com/office/drawing/2014/main" id="{EEF11F13-62D3-4A9A-A9DB-2A1AE69A99C6}"/>
              </a:ext>
            </a:extLst>
          </p:cNvPr>
          <p:cNvSpPr txBox="1"/>
          <p:nvPr/>
        </p:nvSpPr>
        <p:spPr>
          <a:xfrm>
            <a:off x="848044" y="3993975"/>
            <a:ext cx="1569660" cy="276999"/>
          </a:xfrm>
          <a:prstGeom prst="rect">
            <a:avLst/>
          </a:prstGeom>
          <a:noFill/>
        </p:spPr>
        <p:txBody>
          <a:bodyPr wrap="none" rtlCol="0">
            <a:spAutoFit/>
          </a:bodyPr>
          <a:lstStyle/>
          <a:p>
            <a:r>
              <a:rPr kumimoji="1" lang="ja-JP" altLang="en-US" sz="1200" b="1" dirty="0"/>
              <a:t>・プレイヤーランク</a:t>
            </a:r>
            <a:endParaRPr kumimoji="1" lang="ja-JP" altLang="en-US" sz="1400" b="1" dirty="0"/>
          </a:p>
        </p:txBody>
      </p:sp>
      <p:sp>
        <p:nvSpPr>
          <p:cNvPr id="20" name="テキスト ボックス 19">
            <a:extLst>
              <a:ext uri="{FF2B5EF4-FFF2-40B4-BE49-F238E27FC236}">
                <a16:creationId xmlns:a16="http://schemas.microsoft.com/office/drawing/2014/main" id="{8ABED5A2-A092-4A87-BFFF-BE064D9B669C}"/>
              </a:ext>
            </a:extLst>
          </p:cNvPr>
          <p:cNvSpPr txBox="1"/>
          <p:nvPr/>
        </p:nvSpPr>
        <p:spPr>
          <a:xfrm>
            <a:off x="1081719" y="3566780"/>
            <a:ext cx="1851789" cy="400110"/>
          </a:xfrm>
          <a:prstGeom prst="rect">
            <a:avLst/>
          </a:prstGeom>
          <a:noFill/>
        </p:spPr>
        <p:txBody>
          <a:bodyPr wrap="none" rtlCol="0">
            <a:spAutoFit/>
          </a:bodyPr>
          <a:lstStyle/>
          <a:p>
            <a:r>
              <a:rPr kumimoji="1" lang="ja-JP" altLang="en-US" sz="1000" dirty="0"/>
              <a:t>バトルで入手した経験値。</a:t>
            </a:r>
            <a:endParaRPr kumimoji="1" lang="en-US" altLang="ja-JP" sz="1000" dirty="0"/>
          </a:p>
          <a:p>
            <a:r>
              <a:rPr kumimoji="1" lang="ja-JP" altLang="en-US" sz="1000" dirty="0"/>
              <a:t>各クエストごとに設定する。</a:t>
            </a:r>
            <a:endParaRPr kumimoji="1" lang="en-US" altLang="ja-JP" sz="1000" dirty="0"/>
          </a:p>
        </p:txBody>
      </p:sp>
      <p:sp>
        <p:nvSpPr>
          <p:cNvPr id="21" name="テキスト ボックス 20">
            <a:extLst>
              <a:ext uri="{FF2B5EF4-FFF2-40B4-BE49-F238E27FC236}">
                <a16:creationId xmlns:a16="http://schemas.microsoft.com/office/drawing/2014/main" id="{E0395015-FC1F-47B6-A9CE-80DDAF4732A4}"/>
              </a:ext>
            </a:extLst>
          </p:cNvPr>
          <p:cNvSpPr txBox="1"/>
          <p:nvPr/>
        </p:nvSpPr>
        <p:spPr>
          <a:xfrm>
            <a:off x="1081718" y="4316494"/>
            <a:ext cx="2108269" cy="246221"/>
          </a:xfrm>
          <a:prstGeom prst="rect">
            <a:avLst/>
          </a:prstGeom>
          <a:noFill/>
        </p:spPr>
        <p:txBody>
          <a:bodyPr wrap="none" rtlCol="0">
            <a:spAutoFit/>
          </a:bodyPr>
          <a:lstStyle/>
          <a:p>
            <a:r>
              <a:rPr kumimoji="1" lang="ja-JP" altLang="en-US" sz="1000" dirty="0"/>
              <a:t>上記経験値での成長を表すもの。</a:t>
            </a:r>
            <a:endParaRPr kumimoji="1" lang="en-US" altLang="ja-JP" sz="1000" dirty="0"/>
          </a:p>
        </p:txBody>
      </p:sp>
      <p:sp>
        <p:nvSpPr>
          <p:cNvPr id="35" name="テキスト ボックス 34">
            <a:extLst>
              <a:ext uri="{FF2B5EF4-FFF2-40B4-BE49-F238E27FC236}">
                <a16:creationId xmlns:a16="http://schemas.microsoft.com/office/drawing/2014/main" id="{20CBAB34-F52C-4221-8417-08DC9A5F1A64}"/>
              </a:ext>
            </a:extLst>
          </p:cNvPr>
          <p:cNvSpPr txBox="1"/>
          <p:nvPr/>
        </p:nvSpPr>
        <p:spPr>
          <a:xfrm>
            <a:off x="848044" y="572518"/>
            <a:ext cx="646331" cy="276999"/>
          </a:xfrm>
          <a:prstGeom prst="rect">
            <a:avLst/>
          </a:prstGeom>
          <a:noFill/>
        </p:spPr>
        <p:txBody>
          <a:bodyPr wrap="none" rtlCol="0">
            <a:spAutoFit/>
          </a:bodyPr>
          <a:lstStyle/>
          <a:p>
            <a:r>
              <a:rPr kumimoji="1" lang="ja-JP" altLang="en-US" sz="1200" b="1" dirty="0"/>
              <a:t>・総評</a:t>
            </a:r>
            <a:endParaRPr kumimoji="1" lang="ja-JP" altLang="en-US" sz="1400" b="1" dirty="0"/>
          </a:p>
        </p:txBody>
      </p:sp>
      <p:sp>
        <p:nvSpPr>
          <p:cNvPr id="36" name="テキスト ボックス 35">
            <a:extLst>
              <a:ext uri="{FF2B5EF4-FFF2-40B4-BE49-F238E27FC236}">
                <a16:creationId xmlns:a16="http://schemas.microsoft.com/office/drawing/2014/main" id="{154E1ACC-E054-4560-A397-0263BBDDC2A6}"/>
              </a:ext>
            </a:extLst>
          </p:cNvPr>
          <p:cNvSpPr txBox="1"/>
          <p:nvPr/>
        </p:nvSpPr>
        <p:spPr>
          <a:xfrm>
            <a:off x="1068237" y="883625"/>
            <a:ext cx="3005951" cy="246221"/>
          </a:xfrm>
          <a:prstGeom prst="rect">
            <a:avLst/>
          </a:prstGeom>
          <a:noFill/>
        </p:spPr>
        <p:txBody>
          <a:bodyPr wrap="none" rtlCol="0">
            <a:spAutoFit/>
          </a:bodyPr>
          <a:lstStyle/>
          <a:p>
            <a:r>
              <a:rPr kumimoji="1" lang="ja-JP" altLang="en-US" sz="1000" dirty="0"/>
              <a:t>上記３つの数字から導き出される成績のランク。</a:t>
            </a:r>
            <a:endParaRPr kumimoji="1" lang="en-US" altLang="ja-JP" sz="1000" dirty="0"/>
          </a:p>
        </p:txBody>
      </p:sp>
      <p:sp>
        <p:nvSpPr>
          <p:cNvPr id="37" name="テキスト ボックス 36">
            <a:extLst>
              <a:ext uri="{FF2B5EF4-FFF2-40B4-BE49-F238E27FC236}">
                <a16:creationId xmlns:a16="http://schemas.microsoft.com/office/drawing/2014/main" id="{D923FD51-C867-4B5C-B03E-E2361A2C1385}"/>
              </a:ext>
            </a:extLst>
          </p:cNvPr>
          <p:cNvSpPr txBox="1"/>
          <p:nvPr/>
        </p:nvSpPr>
        <p:spPr>
          <a:xfrm>
            <a:off x="1078876" y="1159262"/>
            <a:ext cx="646331" cy="276999"/>
          </a:xfrm>
          <a:prstGeom prst="rect">
            <a:avLst/>
          </a:prstGeom>
          <a:noFill/>
        </p:spPr>
        <p:txBody>
          <a:bodyPr wrap="none" rtlCol="0">
            <a:spAutoFit/>
          </a:bodyPr>
          <a:lstStyle/>
          <a:p>
            <a:r>
              <a:rPr kumimoji="1" lang="ja-JP" altLang="en-US" sz="1200" b="1" dirty="0"/>
              <a:t>－算出</a:t>
            </a:r>
            <a:endParaRPr kumimoji="1" lang="ja-JP" altLang="en-US" sz="1400" b="1" dirty="0"/>
          </a:p>
        </p:txBody>
      </p:sp>
      <p:sp>
        <p:nvSpPr>
          <p:cNvPr id="38" name="テキスト ボックス 37">
            <a:extLst>
              <a:ext uri="{FF2B5EF4-FFF2-40B4-BE49-F238E27FC236}">
                <a16:creationId xmlns:a16="http://schemas.microsoft.com/office/drawing/2014/main" id="{E6192828-C514-4E96-A3F9-D99F54B6C62D}"/>
              </a:ext>
            </a:extLst>
          </p:cNvPr>
          <p:cNvSpPr txBox="1"/>
          <p:nvPr/>
        </p:nvSpPr>
        <p:spPr>
          <a:xfrm>
            <a:off x="1171209" y="1469654"/>
            <a:ext cx="3775393" cy="246221"/>
          </a:xfrm>
          <a:prstGeom prst="rect">
            <a:avLst/>
          </a:prstGeom>
          <a:noFill/>
        </p:spPr>
        <p:txBody>
          <a:bodyPr wrap="none" rtlCol="0">
            <a:spAutoFit/>
          </a:bodyPr>
          <a:lstStyle/>
          <a:p>
            <a:r>
              <a:rPr kumimoji="1" lang="ja-JP" altLang="en-US" sz="1000" dirty="0"/>
              <a:t>上記３つで準備した数値の平均をとり、以下の表で比較する。</a:t>
            </a:r>
            <a:endParaRPr kumimoji="1" lang="en-US" altLang="ja-JP" sz="1000" dirty="0"/>
          </a:p>
        </p:txBody>
      </p:sp>
      <p:graphicFrame>
        <p:nvGraphicFramePr>
          <p:cNvPr id="4" name="表 4">
            <a:extLst>
              <a:ext uri="{FF2B5EF4-FFF2-40B4-BE49-F238E27FC236}">
                <a16:creationId xmlns:a16="http://schemas.microsoft.com/office/drawing/2014/main" id="{A02CF708-A668-4ABD-9CFD-ECE0E851042C}"/>
              </a:ext>
            </a:extLst>
          </p:cNvPr>
          <p:cNvGraphicFramePr>
            <a:graphicFrameLocks noGrp="1"/>
          </p:cNvGraphicFramePr>
          <p:nvPr>
            <p:extLst>
              <p:ext uri="{D42A27DB-BD31-4B8C-83A1-F6EECF244321}">
                <p14:modId xmlns:p14="http://schemas.microsoft.com/office/powerpoint/2010/main" val="2671290446"/>
              </p:ext>
            </p:extLst>
          </p:nvPr>
        </p:nvGraphicFramePr>
        <p:xfrm>
          <a:off x="1184691" y="1833623"/>
          <a:ext cx="1038860" cy="975360"/>
        </p:xfrm>
        <a:graphic>
          <a:graphicData uri="http://schemas.openxmlformats.org/drawingml/2006/table">
            <a:tbl>
              <a:tblPr firstRow="1" bandRow="1">
                <a:tableStyleId>{5940675A-B579-460E-94D1-54222C63F5DA}</a:tableStyleId>
              </a:tblPr>
              <a:tblGrid>
                <a:gridCol w="694055">
                  <a:extLst>
                    <a:ext uri="{9D8B030D-6E8A-4147-A177-3AD203B41FA5}">
                      <a16:colId xmlns:a16="http://schemas.microsoft.com/office/drawing/2014/main" val="2907155313"/>
                    </a:ext>
                  </a:extLst>
                </a:gridCol>
                <a:gridCol w="344805">
                  <a:extLst>
                    <a:ext uri="{9D8B030D-6E8A-4147-A177-3AD203B41FA5}">
                      <a16:colId xmlns:a16="http://schemas.microsoft.com/office/drawing/2014/main" val="1414771317"/>
                    </a:ext>
                  </a:extLst>
                </a:gridCol>
              </a:tblGrid>
              <a:tr h="0">
                <a:tc>
                  <a:txBody>
                    <a:bodyPr/>
                    <a:lstStyle/>
                    <a:p>
                      <a:r>
                        <a:rPr kumimoji="1" lang="en-US" altLang="ja-JP" sz="1000" dirty="0"/>
                        <a:t>1.8</a:t>
                      </a:r>
                      <a:r>
                        <a:rPr kumimoji="1" lang="ja-JP" altLang="en-US" sz="1000" dirty="0"/>
                        <a:t>～</a:t>
                      </a:r>
                    </a:p>
                  </a:txBody>
                  <a:tcPr/>
                </a:tc>
                <a:tc>
                  <a:txBody>
                    <a:bodyPr/>
                    <a:lstStyle/>
                    <a:p>
                      <a:r>
                        <a:rPr kumimoji="1" lang="ja-JP" altLang="en-US" sz="1000" dirty="0"/>
                        <a:t>Ｓ</a:t>
                      </a:r>
                    </a:p>
                  </a:txBody>
                  <a:tcPr/>
                </a:tc>
                <a:extLst>
                  <a:ext uri="{0D108BD9-81ED-4DB2-BD59-A6C34878D82A}">
                    <a16:rowId xmlns:a16="http://schemas.microsoft.com/office/drawing/2014/main" val="753157192"/>
                  </a:ext>
                </a:extLst>
              </a:tr>
              <a:tr h="0">
                <a:tc>
                  <a:txBody>
                    <a:bodyPr/>
                    <a:lstStyle/>
                    <a:p>
                      <a:r>
                        <a:rPr kumimoji="1" lang="en-US" altLang="ja-JP" sz="1000" dirty="0"/>
                        <a:t>1.5</a:t>
                      </a:r>
                      <a:r>
                        <a:rPr kumimoji="1" lang="ja-JP" altLang="en-US" sz="1000" dirty="0"/>
                        <a:t>～</a:t>
                      </a:r>
                      <a:r>
                        <a:rPr kumimoji="1" lang="en-US" altLang="ja-JP" sz="1000" dirty="0"/>
                        <a:t>1.7</a:t>
                      </a:r>
                      <a:endParaRPr kumimoji="1" lang="ja-JP" altLang="en-US" sz="1000" dirty="0"/>
                    </a:p>
                  </a:txBody>
                  <a:tcPr/>
                </a:tc>
                <a:tc>
                  <a:txBody>
                    <a:bodyPr/>
                    <a:lstStyle/>
                    <a:p>
                      <a:r>
                        <a:rPr kumimoji="1" lang="ja-JP" altLang="en-US" sz="1000" dirty="0"/>
                        <a:t>Ａ</a:t>
                      </a:r>
                    </a:p>
                  </a:txBody>
                  <a:tcPr/>
                </a:tc>
                <a:extLst>
                  <a:ext uri="{0D108BD9-81ED-4DB2-BD59-A6C34878D82A}">
                    <a16:rowId xmlns:a16="http://schemas.microsoft.com/office/drawing/2014/main" val="4104253573"/>
                  </a:ext>
                </a:extLst>
              </a:tr>
              <a:tr h="0">
                <a:tc>
                  <a:txBody>
                    <a:bodyPr/>
                    <a:lstStyle/>
                    <a:p>
                      <a:r>
                        <a:rPr kumimoji="1" lang="en-US" altLang="ja-JP" sz="1000" dirty="0"/>
                        <a:t>0.9</a:t>
                      </a:r>
                      <a:r>
                        <a:rPr kumimoji="1" lang="ja-JP" altLang="en-US" sz="1000" dirty="0"/>
                        <a:t>～</a:t>
                      </a:r>
                      <a:r>
                        <a:rPr kumimoji="1" lang="en-US" altLang="ja-JP" sz="1000" dirty="0"/>
                        <a:t>1.4</a:t>
                      </a:r>
                      <a:endParaRPr kumimoji="1" lang="ja-JP" altLang="en-US" sz="1000" dirty="0"/>
                    </a:p>
                  </a:txBody>
                  <a:tcPr/>
                </a:tc>
                <a:tc>
                  <a:txBody>
                    <a:bodyPr/>
                    <a:lstStyle/>
                    <a:p>
                      <a:r>
                        <a:rPr kumimoji="1" lang="ja-JP" altLang="en-US" sz="1000" dirty="0"/>
                        <a:t>Ｂ</a:t>
                      </a:r>
                    </a:p>
                  </a:txBody>
                  <a:tcPr/>
                </a:tc>
                <a:extLst>
                  <a:ext uri="{0D108BD9-81ED-4DB2-BD59-A6C34878D82A}">
                    <a16:rowId xmlns:a16="http://schemas.microsoft.com/office/drawing/2014/main" val="1578694005"/>
                  </a:ext>
                </a:extLst>
              </a:tr>
              <a:tr h="0">
                <a:tc>
                  <a:txBody>
                    <a:bodyPr/>
                    <a:lstStyle/>
                    <a:p>
                      <a:r>
                        <a:rPr kumimoji="1" lang="ja-JP" altLang="en-US" sz="1000" dirty="0"/>
                        <a:t>～</a:t>
                      </a:r>
                      <a:r>
                        <a:rPr kumimoji="1" lang="en-US" altLang="ja-JP" sz="1000" dirty="0"/>
                        <a:t>0.9</a:t>
                      </a:r>
                      <a:endParaRPr kumimoji="1" lang="ja-JP" altLang="en-US" sz="1000" dirty="0"/>
                    </a:p>
                  </a:txBody>
                  <a:tcPr/>
                </a:tc>
                <a:tc>
                  <a:txBody>
                    <a:bodyPr/>
                    <a:lstStyle/>
                    <a:p>
                      <a:r>
                        <a:rPr kumimoji="1" lang="ja-JP" altLang="en-US" sz="1000" dirty="0"/>
                        <a:t>Ｃ</a:t>
                      </a:r>
                    </a:p>
                  </a:txBody>
                  <a:tcPr/>
                </a:tc>
                <a:extLst>
                  <a:ext uri="{0D108BD9-81ED-4DB2-BD59-A6C34878D82A}">
                    <a16:rowId xmlns:a16="http://schemas.microsoft.com/office/drawing/2014/main" val="62540598"/>
                  </a:ext>
                </a:extLst>
              </a:tr>
            </a:tbl>
          </a:graphicData>
        </a:graphic>
      </p:graphicFrame>
      <p:sp>
        <p:nvSpPr>
          <p:cNvPr id="15" name="テキスト ボックス 14">
            <a:extLst>
              <a:ext uri="{FF2B5EF4-FFF2-40B4-BE49-F238E27FC236}">
                <a16:creationId xmlns:a16="http://schemas.microsoft.com/office/drawing/2014/main" id="{C783976C-8E10-4662-B2C5-4839B7D037D2}"/>
              </a:ext>
            </a:extLst>
          </p:cNvPr>
          <p:cNvSpPr txBox="1"/>
          <p:nvPr/>
        </p:nvSpPr>
        <p:spPr>
          <a:xfrm>
            <a:off x="848044" y="4676053"/>
            <a:ext cx="3942105" cy="276999"/>
          </a:xfrm>
          <a:prstGeom prst="rect">
            <a:avLst/>
          </a:prstGeom>
          <a:noFill/>
        </p:spPr>
        <p:txBody>
          <a:bodyPr wrap="none" rtlCol="0">
            <a:spAutoFit/>
          </a:bodyPr>
          <a:lstStyle/>
          <a:p>
            <a:r>
              <a:rPr kumimoji="1" lang="ja-JP" altLang="en-US" sz="1200" b="1" dirty="0"/>
              <a:t>・プレイヤーランクアップによる変化</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修正）</a:t>
            </a:r>
            <a:endParaRPr kumimoji="1" lang="ja-JP" altLang="en-US" sz="1400" b="1" dirty="0">
              <a:solidFill>
                <a:schemeClr val="bg1">
                  <a:lumMod val="85000"/>
                </a:schemeClr>
              </a:solidFill>
            </a:endParaRPr>
          </a:p>
        </p:txBody>
      </p:sp>
      <p:sp>
        <p:nvSpPr>
          <p:cNvPr id="16" name="テキスト ボックス 15">
            <a:extLst>
              <a:ext uri="{FF2B5EF4-FFF2-40B4-BE49-F238E27FC236}">
                <a16:creationId xmlns:a16="http://schemas.microsoft.com/office/drawing/2014/main" id="{F87E52EB-D40D-40BA-A801-C5C563498DB8}"/>
              </a:ext>
            </a:extLst>
          </p:cNvPr>
          <p:cNvSpPr txBox="1"/>
          <p:nvPr/>
        </p:nvSpPr>
        <p:spPr>
          <a:xfrm>
            <a:off x="1081718" y="4998572"/>
            <a:ext cx="5513048" cy="246221"/>
          </a:xfrm>
          <a:prstGeom prst="rect">
            <a:avLst/>
          </a:prstGeom>
          <a:noFill/>
        </p:spPr>
        <p:txBody>
          <a:bodyPr wrap="none" rtlCol="0">
            <a:spAutoFit/>
          </a:bodyPr>
          <a:lstStyle/>
          <a:p>
            <a:r>
              <a:rPr kumimoji="1" lang="ja-JP" altLang="en-US" sz="1000" dirty="0"/>
              <a:t>プレイヤーランクアップによって、フレンド数のアップと、</a:t>
            </a:r>
            <a:r>
              <a:rPr kumimoji="1" lang="en-US" altLang="ja-JP" sz="1000" dirty="0"/>
              <a:t>1</a:t>
            </a:r>
            <a:r>
              <a:rPr kumimoji="1" lang="ja-JP" altLang="en-US" sz="1000" dirty="0"/>
              <a:t>回だけ抽出装置が解放される。</a:t>
            </a:r>
            <a:endParaRPr kumimoji="1" lang="en-US" altLang="ja-JP" sz="1000" dirty="0"/>
          </a:p>
        </p:txBody>
      </p:sp>
    </p:spTree>
    <p:extLst>
      <p:ext uri="{BB962C8B-B14F-4D97-AF65-F5344CB8AC3E}">
        <p14:creationId xmlns:p14="http://schemas.microsoft.com/office/powerpoint/2010/main" val="1901545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7" name="テキスト ボックス 6">
            <a:extLst>
              <a:ext uri="{FF2B5EF4-FFF2-40B4-BE49-F238E27FC236}">
                <a16:creationId xmlns:a16="http://schemas.microsoft.com/office/drawing/2014/main" id="{323FB7DE-5425-4BCF-A429-E02094579C17}"/>
              </a:ext>
            </a:extLst>
          </p:cNvPr>
          <p:cNvSpPr txBox="1"/>
          <p:nvPr/>
        </p:nvSpPr>
        <p:spPr>
          <a:xfrm>
            <a:off x="591845" y="538799"/>
            <a:ext cx="979755" cy="307777"/>
          </a:xfrm>
          <a:prstGeom prst="rect">
            <a:avLst/>
          </a:prstGeom>
          <a:noFill/>
        </p:spPr>
        <p:txBody>
          <a:bodyPr wrap="none" rtlCol="0">
            <a:spAutoFit/>
          </a:bodyPr>
          <a:lstStyle/>
          <a:p>
            <a:r>
              <a:rPr kumimoji="1" lang="ja-JP" altLang="en-US" sz="1200" b="1" dirty="0"/>
              <a:t>○ページ</a:t>
            </a:r>
            <a:r>
              <a:rPr kumimoji="1" lang="ja-JP" altLang="en-US" sz="1400" b="1" dirty="0"/>
              <a:t>３</a:t>
            </a:r>
          </a:p>
        </p:txBody>
      </p:sp>
      <p:sp>
        <p:nvSpPr>
          <p:cNvPr id="8" name="テキスト ボックス 7">
            <a:extLst>
              <a:ext uri="{FF2B5EF4-FFF2-40B4-BE49-F238E27FC236}">
                <a16:creationId xmlns:a16="http://schemas.microsoft.com/office/drawing/2014/main" id="{83DD042C-2B15-45B5-941F-306977392F07}"/>
              </a:ext>
            </a:extLst>
          </p:cNvPr>
          <p:cNvSpPr txBox="1"/>
          <p:nvPr/>
        </p:nvSpPr>
        <p:spPr>
          <a:xfrm>
            <a:off x="850046" y="878203"/>
            <a:ext cx="1877437" cy="276999"/>
          </a:xfrm>
          <a:prstGeom prst="rect">
            <a:avLst/>
          </a:prstGeom>
          <a:noFill/>
        </p:spPr>
        <p:txBody>
          <a:bodyPr wrap="none" rtlCol="0">
            <a:spAutoFit/>
          </a:bodyPr>
          <a:lstStyle/>
          <a:p>
            <a:r>
              <a:rPr kumimoji="1" lang="ja-JP" altLang="en-US" sz="1200" b="1" dirty="0"/>
              <a:t>・獲得報酬（ゴールド）</a:t>
            </a:r>
            <a:endParaRPr kumimoji="1" lang="ja-JP" altLang="en-US" sz="1400" b="1" dirty="0"/>
          </a:p>
        </p:txBody>
      </p:sp>
      <p:sp>
        <p:nvSpPr>
          <p:cNvPr id="9" name="テキスト ボックス 8">
            <a:extLst>
              <a:ext uri="{FF2B5EF4-FFF2-40B4-BE49-F238E27FC236}">
                <a16:creationId xmlns:a16="http://schemas.microsoft.com/office/drawing/2014/main" id="{3F5D5199-7364-4BB0-8CCA-8D31B76B4D4B}"/>
              </a:ext>
            </a:extLst>
          </p:cNvPr>
          <p:cNvSpPr txBox="1"/>
          <p:nvPr/>
        </p:nvSpPr>
        <p:spPr>
          <a:xfrm>
            <a:off x="850045" y="2053753"/>
            <a:ext cx="2198038" cy="276999"/>
          </a:xfrm>
          <a:prstGeom prst="rect">
            <a:avLst/>
          </a:prstGeom>
          <a:noFill/>
        </p:spPr>
        <p:txBody>
          <a:bodyPr wrap="none" rtlCol="0">
            <a:spAutoFit/>
          </a:bodyPr>
          <a:lstStyle/>
          <a:p>
            <a:r>
              <a:rPr kumimoji="1" lang="ja-JP" altLang="en-US" sz="1200" b="1" dirty="0"/>
              <a:t>・各アイテム</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ja-JP" altLang="en-US" sz="1400" b="1" dirty="0">
              <a:solidFill>
                <a:schemeClr val="bg1">
                  <a:lumMod val="85000"/>
                </a:schemeClr>
              </a:solidFill>
            </a:endParaRPr>
          </a:p>
        </p:txBody>
      </p:sp>
      <p:sp>
        <p:nvSpPr>
          <p:cNvPr id="13" name="テキスト ボックス 12">
            <a:extLst>
              <a:ext uri="{FF2B5EF4-FFF2-40B4-BE49-F238E27FC236}">
                <a16:creationId xmlns:a16="http://schemas.microsoft.com/office/drawing/2014/main" id="{14B92FE1-9261-4047-843A-4B8C1E47A16E}"/>
              </a:ext>
            </a:extLst>
          </p:cNvPr>
          <p:cNvSpPr txBox="1"/>
          <p:nvPr/>
        </p:nvSpPr>
        <p:spPr>
          <a:xfrm>
            <a:off x="1081722" y="1185980"/>
            <a:ext cx="4031873" cy="246221"/>
          </a:xfrm>
          <a:prstGeom prst="rect">
            <a:avLst/>
          </a:prstGeom>
          <a:noFill/>
        </p:spPr>
        <p:txBody>
          <a:bodyPr wrap="none" rtlCol="0">
            <a:spAutoFit/>
          </a:bodyPr>
          <a:lstStyle/>
          <a:p>
            <a:r>
              <a:rPr kumimoji="1" lang="ja-JP" altLang="en-US" sz="1000" dirty="0"/>
              <a:t>バトルでのゴールドの報酬額。ポイントが大きいため数字で表現。</a:t>
            </a:r>
            <a:endParaRPr kumimoji="1" lang="en-US" altLang="ja-JP" sz="1000" dirty="0"/>
          </a:p>
        </p:txBody>
      </p:sp>
      <p:sp>
        <p:nvSpPr>
          <p:cNvPr id="14" name="テキスト ボックス 13">
            <a:extLst>
              <a:ext uri="{FF2B5EF4-FFF2-40B4-BE49-F238E27FC236}">
                <a16:creationId xmlns:a16="http://schemas.microsoft.com/office/drawing/2014/main" id="{D0107FA8-3D3B-4ED4-8D52-8D09842B8153}"/>
              </a:ext>
            </a:extLst>
          </p:cNvPr>
          <p:cNvSpPr txBox="1"/>
          <p:nvPr/>
        </p:nvSpPr>
        <p:spPr>
          <a:xfrm>
            <a:off x="1081721" y="2368259"/>
            <a:ext cx="5256567" cy="400110"/>
          </a:xfrm>
          <a:prstGeom prst="rect">
            <a:avLst/>
          </a:prstGeom>
          <a:noFill/>
        </p:spPr>
        <p:txBody>
          <a:bodyPr wrap="none" rtlCol="0">
            <a:spAutoFit/>
          </a:bodyPr>
          <a:lstStyle/>
          <a:p>
            <a:r>
              <a:rPr kumimoji="1" lang="en-US" altLang="ja-JP" sz="1000" dirty="0"/>
              <a:t>1</a:t>
            </a:r>
            <a:r>
              <a:rPr kumimoji="1" lang="ja-JP" altLang="en-US" sz="1000" dirty="0"/>
              <a:t>バトル上限を持たず、スクロールで獲得したものを確認することができるようにする。</a:t>
            </a:r>
            <a:endParaRPr kumimoji="1" lang="en-US" altLang="ja-JP" sz="1000" dirty="0"/>
          </a:p>
          <a:p>
            <a:r>
              <a:rPr kumimoji="1" lang="ja-JP" altLang="en-US" sz="1000" dirty="0"/>
              <a:t>（技術要件としての上下は必要となる）</a:t>
            </a:r>
            <a:endParaRPr kumimoji="1" lang="en-US" altLang="ja-JP" sz="1000" dirty="0"/>
          </a:p>
        </p:txBody>
      </p:sp>
      <p:sp>
        <p:nvSpPr>
          <p:cNvPr id="22" name="テキスト ボックス 21">
            <a:extLst>
              <a:ext uri="{FF2B5EF4-FFF2-40B4-BE49-F238E27FC236}">
                <a16:creationId xmlns:a16="http://schemas.microsoft.com/office/drawing/2014/main" id="{F50A0391-8668-469C-A1B3-760920FAE416}"/>
              </a:ext>
            </a:extLst>
          </p:cNvPr>
          <p:cNvSpPr txBox="1"/>
          <p:nvPr/>
        </p:nvSpPr>
        <p:spPr>
          <a:xfrm>
            <a:off x="848044" y="1469591"/>
            <a:ext cx="2339102" cy="276999"/>
          </a:xfrm>
          <a:prstGeom prst="rect">
            <a:avLst/>
          </a:prstGeom>
          <a:noFill/>
        </p:spPr>
        <p:txBody>
          <a:bodyPr wrap="none" rtlCol="0">
            <a:spAutoFit/>
          </a:bodyPr>
          <a:lstStyle/>
          <a:p>
            <a:r>
              <a:rPr kumimoji="1" lang="ja-JP" altLang="en-US" sz="1200" b="1" dirty="0"/>
              <a:t>・獲得報酬（怪獣エネルギー）</a:t>
            </a:r>
            <a:endParaRPr kumimoji="1" lang="ja-JP" altLang="en-US" sz="1400" b="1" dirty="0"/>
          </a:p>
        </p:txBody>
      </p:sp>
      <p:sp>
        <p:nvSpPr>
          <p:cNvPr id="23" name="テキスト ボックス 22">
            <a:extLst>
              <a:ext uri="{FF2B5EF4-FFF2-40B4-BE49-F238E27FC236}">
                <a16:creationId xmlns:a16="http://schemas.microsoft.com/office/drawing/2014/main" id="{F1BD51A2-B804-44FF-AE05-0D0C4F4DFB53}"/>
              </a:ext>
            </a:extLst>
          </p:cNvPr>
          <p:cNvSpPr txBox="1"/>
          <p:nvPr/>
        </p:nvSpPr>
        <p:spPr>
          <a:xfrm>
            <a:off x="1079720" y="1777368"/>
            <a:ext cx="4416594" cy="246221"/>
          </a:xfrm>
          <a:prstGeom prst="rect">
            <a:avLst/>
          </a:prstGeom>
          <a:noFill/>
        </p:spPr>
        <p:txBody>
          <a:bodyPr wrap="none" rtlCol="0">
            <a:spAutoFit/>
          </a:bodyPr>
          <a:lstStyle/>
          <a:p>
            <a:r>
              <a:rPr kumimoji="1" lang="ja-JP" altLang="en-US" sz="1000" dirty="0"/>
              <a:t>バトルでの怪獣エネルギーの報酬額。ポイントが大きいため数字で表現。</a:t>
            </a:r>
            <a:endParaRPr kumimoji="1" lang="en-US" altLang="ja-JP" sz="1000" dirty="0"/>
          </a:p>
        </p:txBody>
      </p:sp>
      <p:sp>
        <p:nvSpPr>
          <p:cNvPr id="19" name="テキスト ボックス 18">
            <a:extLst>
              <a:ext uri="{FF2B5EF4-FFF2-40B4-BE49-F238E27FC236}">
                <a16:creationId xmlns:a16="http://schemas.microsoft.com/office/drawing/2014/main" id="{38D31D4E-13AD-4060-BA76-97878928B07F}"/>
              </a:ext>
            </a:extLst>
          </p:cNvPr>
          <p:cNvSpPr txBox="1"/>
          <p:nvPr/>
        </p:nvSpPr>
        <p:spPr>
          <a:xfrm>
            <a:off x="1081722" y="2805262"/>
            <a:ext cx="3339376" cy="276999"/>
          </a:xfrm>
          <a:prstGeom prst="rect">
            <a:avLst/>
          </a:prstGeom>
          <a:noFill/>
        </p:spPr>
        <p:txBody>
          <a:bodyPr wrap="none" rtlCol="0">
            <a:spAutoFit/>
          </a:bodyPr>
          <a:lstStyle/>
          <a:p>
            <a:r>
              <a:rPr kumimoji="1" lang="en-US" altLang="ja-JP" sz="1200" b="1" dirty="0"/>
              <a:t>-</a:t>
            </a:r>
            <a:r>
              <a:rPr kumimoji="1" lang="ja-JP" altLang="en-US" sz="1200" b="1" dirty="0"/>
              <a:t>アイテム上限のものについて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追記）</a:t>
            </a:r>
            <a:endParaRPr kumimoji="1" lang="en-US" altLang="ja-JP" sz="1000" b="1" dirty="0">
              <a:solidFill>
                <a:schemeClr val="bg1">
                  <a:lumMod val="85000"/>
                </a:schemeClr>
              </a:solidFill>
            </a:endParaRPr>
          </a:p>
        </p:txBody>
      </p:sp>
      <p:sp>
        <p:nvSpPr>
          <p:cNvPr id="20" name="テキスト ボックス 19">
            <a:extLst>
              <a:ext uri="{FF2B5EF4-FFF2-40B4-BE49-F238E27FC236}">
                <a16:creationId xmlns:a16="http://schemas.microsoft.com/office/drawing/2014/main" id="{14F25F34-F288-4F98-9F11-92C3C5A60357}"/>
              </a:ext>
            </a:extLst>
          </p:cNvPr>
          <p:cNvSpPr txBox="1"/>
          <p:nvPr/>
        </p:nvSpPr>
        <p:spPr>
          <a:xfrm>
            <a:off x="1207488" y="3116245"/>
            <a:ext cx="4929555" cy="246221"/>
          </a:xfrm>
          <a:prstGeom prst="rect">
            <a:avLst/>
          </a:prstGeom>
          <a:noFill/>
        </p:spPr>
        <p:txBody>
          <a:bodyPr wrap="none" rtlCol="0">
            <a:spAutoFit/>
          </a:bodyPr>
          <a:lstStyle/>
          <a:p>
            <a:r>
              <a:rPr kumimoji="1" lang="ja-JP" altLang="en-US" sz="1000" dirty="0"/>
              <a:t>獲得したアイテムで所持上限のものについては、プレゼントボックスに送り込む。</a:t>
            </a:r>
            <a:endParaRPr kumimoji="1" lang="en-US" altLang="ja-JP" sz="1000" dirty="0"/>
          </a:p>
        </p:txBody>
      </p:sp>
      <p:sp>
        <p:nvSpPr>
          <p:cNvPr id="21" name="テキスト ボックス 20">
            <a:extLst>
              <a:ext uri="{FF2B5EF4-FFF2-40B4-BE49-F238E27FC236}">
                <a16:creationId xmlns:a16="http://schemas.microsoft.com/office/drawing/2014/main" id="{C820EE73-0285-4651-8E0D-EDF2A9B03029}"/>
              </a:ext>
            </a:extLst>
          </p:cNvPr>
          <p:cNvSpPr txBox="1"/>
          <p:nvPr/>
        </p:nvSpPr>
        <p:spPr>
          <a:xfrm>
            <a:off x="1057795" y="3433343"/>
            <a:ext cx="3143809" cy="276999"/>
          </a:xfrm>
          <a:prstGeom prst="rect">
            <a:avLst/>
          </a:prstGeom>
          <a:noFill/>
        </p:spPr>
        <p:txBody>
          <a:bodyPr wrap="none" rtlCol="0">
            <a:spAutoFit/>
          </a:bodyPr>
          <a:lstStyle/>
          <a:p>
            <a:r>
              <a:rPr kumimoji="1" lang="en-US" altLang="ja-JP" sz="1200" b="1" dirty="0"/>
              <a:t>-</a:t>
            </a:r>
            <a:r>
              <a:rPr kumimoji="1" lang="ja-JP" altLang="en-US" sz="1200" b="1" dirty="0"/>
              <a:t>アイテム２倍チャンス！</a:t>
            </a:r>
            <a:r>
              <a:rPr kumimoji="1" lang="ja-JP" altLang="en-US" sz="1000" b="1">
                <a:solidFill>
                  <a:schemeClr val="bg1">
                    <a:lumMod val="85000"/>
                  </a:schemeClr>
                </a:solidFill>
              </a:rPr>
              <a:t>（</a:t>
            </a:r>
            <a:r>
              <a:rPr kumimoji="1" lang="en-US" altLang="ja-JP" sz="1000" b="1">
                <a:solidFill>
                  <a:schemeClr val="bg1">
                    <a:lumMod val="85000"/>
                  </a:schemeClr>
                </a:solidFill>
              </a:rPr>
              <a:t>20200122</a:t>
            </a:r>
            <a:r>
              <a:rPr kumimoji="1" lang="ja-JP" altLang="en-US" sz="1000" b="1">
                <a:solidFill>
                  <a:schemeClr val="bg1">
                    <a:lumMod val="85000"/>
                  </a:schemeClr>
                </a:solidFill>
              </a:rPr>
              <a:t>追記</a:t>
            </a:r>
            <a:r>
              <a:rPr kumimoji="1" lang="ja-JP" altLang="en-US" sz="1000" b="1" dirty="0">
                <a:solidFill>
                  <a:schemeClr val="bg1">
                    <a:lumMod val="85000"/>
                  </a:schemeClr>
                </a:solidFill>
              </a:rPr>
              <a:t>）</a:t>
            </a:r>
            <a:endParaRPr kumimoji="1" lang="en-US" altLang="ja-JP" sz="1000" b="1" dirty="0">
              <a:solidFill>
                <a:schemeClr val="bg1">
                  <a:lumMod val="85000"/>
                </a:schemeClr>
              </a:solidFill>
            </a:endParaRPr>
          </a:p>
        </p:txBody>
      </p:sp>
      <p:sp>
        <p:nvSpPr>
          <p:cNvPr id="31" name="テキスト ボックス 30">
            <a:extLst>
              <a:ext uri="{FF2B5EF4-FFF2-40B4-BE49-F238E27FC236}">
                <a16:creationId xmlns:a16="http://schemas.microsoft.com/office/drawing/2014/main" id="{726D67AA-DF41-407C-B9D5-0942324D1B1C}"/>
              </a:ext>
            </a:extLst>
          </p:cNvPr>
          <p:cNvSpPr txBox="1"/>
          <p:nvPr/>
        </p:nvSpPr>
        <p:spPr>
          <a:xfrm>
            <a:off x="1183561" y="3744326"/>
            <a:ext cx="5955476" cy="2277547"/>
          </a:xfrm>
          <a:prstGeom prst="rect">
            <a:avLst/>
          </a:prstGeom>
          <a:noFill/>
        </p:spPr>
        <p:txBody>
          <a:bodyPr wrap="none" rtlCol="0">
            <a:spAutoFit/>
          </a:bodyPr>
          <a:lstStyle/>
          <a:p>
            <a:r>
              <a:rPr kumimoji="1" lang="ja-JP" altLang="en-US" sz="1000" dirty="0"/>
              <a:t>クエストで入手したアイテムについてのみ（ミッション報酬は除く）、クリスタルを使うことで、</a:t>
            </a:r>
            <a:endParaRPr kumimoji="1" lang="en-US" altLang="ja-JP" sz="1000" dirty="0"/>
          </a:p>
          <a:p>
            <a:r>
              <a:rPr kumimoji="1" lang="ja-JP" altLang="en-US" sz="1000" dirty="0"/>
              <a:t>アイテムの数を２倍にすることができる。</a:t>
            </a:r>
            <a:endParaRPr kumimoji="1" lang="en-US" altLang="ja-JP" sz="1000" dirty="0"/>
          </a:p>
          <a:p>
            <a:r>
              <a:rPr kumimoji="1" lang="ja-JP" altLang="en-US" sz="1000" dirty="0"/>
              <a:t>これはプレイヤーの任意で行うことが出来る。</a:t>
            </a:r>
            <a:endParaRPr kumimoji="1" lang="en-US" altLang="ja-JP" sz="1000" dirty="0"/>
          </a:p>
          <a:p>
            <a:endParaRPr kumimoji="1" lang="en-US" altLang="ja-JP" sz="1000" dirty="0"/>
          </a:p>
          <a:p>
            <a:r>
              <a:rPr kumimoji="1" lang="ja-JP" altLang="en-US" sz="1000" dirty="0"/>
              <a:t>アイテム２倍チャンスについては以下価格でとする。が、運営中も調整可能とするように作成する。</a:t>
            </a:r>
            <a:endParaRPr kumimoji="1" lang="en-US" altLang="ja-JP" sz="1000" dirty="0"/>
          </a:p>
          <a:p>
            <a:endParaRPr kumimoji="1" lang="en-US" altLang="ja-JP" sz="1000" dirty="0"/>
          </a:p>
          <a:p>
            <a:endParaRPr kumimoji="1" lang="en-US" altLang="ja-JP" sz="1000" dirty="0"/>
          </a:p>
          <a:p>
            <a:r>
              <a:rPr kumimoji="1" lang="ja-JP" altLang="en-US" sz="1200" b="1" dirty="0">
                <a:solidFill>
                  <a:srgbClr val="00B0F0"/>
                </a:solidFill>
              </a:rPr>
              <a:t>アイテム２倍チャンス：</a:t>
            </a:r>
            <a:r>
              <a:rPr kumimoji="1" lang="en-US" altLang="ja-JP" sz="1200" b="1">
                <a:solidFill>
                  <a:srgbClr val="00B0F0"/>
                </a:solidFill>
              </a:rPr>
              <a:t>300</a:t>
            </a:r>
            <a:r>
              <a:rPr kumimoji="1" lang="ja-JP" altLang="en-US" sz="1200" b="1">
                <a:solidFill>
                  <a:srgbClr val="00B0F0"/>
                </a:solidFill>
              </a:rPr>
              <a:t>クリスタル</a:t>
            </a:r>
            <a:endParaRPr kumimoji="1" lang="en-US" altLang="ja-JP" sz="1200" b="1">
              <a:solidFill>
                <a:srgbClr val="00B0F0"/>
              </a:solidFill>
            </a:endParaRPr>
          </a:p>
          <a:p>
            <a:endParaRPr kumimoji="1" lang="en-US" altLang="ja-JP" sz="1000"/>
          </a:p>
          <a:p>
            <a:r>
              <a:rPr kumimoji="1" lang="ja-JP" altLang="en-US" sz="1000"/>
              <a:t>この２倍チャンスは結晶の増加も含まれる。</a:t>
            </a:r>
            <a:endParaRPr kumimoji="1" lang="en-US" altLang="ja-JP" sz="1000"/>
          </a:p>
          <a:p>
            <a:r>
              <a:rPr kumimoji="1" lang="ja-JP" altLang="en-US" sz="1000"/>
              <a:t>結晶の増加は抽出装置への強制遷移が伴う場合があるが、</a:t>
            </a:r>
            <a:endParaRPr kumimoji="1" lang="en-US" altLang="ja-JP" sz="1000"/>
          </a:p>
          <a:p>
            <a:r>
              <a:rPr kumimoji="1" lang="ja-JP" altLang="en-US" sz="1000"/>
              <a:t>それについては通常の抽出装置と同様、１つずつ行うようにする。</a:t>
            </a:r>
            <a:endParaRPr kumimoji="1" lang="en-US" altLang="ja-JP" sz="1000"/>
          </a:p>
          <a:p>
            <a:r>
              <a:rPr kumimoji="1" lang="ja-JP" altLang="en-US" sz="1000"/>
              <a:t>特に注意メッセージ等は表示しないものとする。</a:t>
            </a:r>
            <a:endParaRPr kumimoji="1" lang="en-US" altLang="ja-JP" sz="1000"/>
          </a:p>
          <a:p>
            <a:endParaRPr kumimoji="1" lang="en-US" altLang="ja-JP" sz="1000"/>
          </a:p>
        </p:txBody>
      </p:sp>
    </p:spTree>
    <p:extLst>
      <p:ext uri="{BB962C8B-B14F-4D97-AF65-F5344CB8AC3E}">
        <p14:creationId xmlns:p14="http://schemas.microsoft.com/office/powerpoint/2010/main" val="2419640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8" name="テキスト ボックス 7">
            <a:extLst>
              <a:ext uri="{FF2B5EF4-FFF2-40B4-BE49-F238E27FC236}">
                <a16:creationId xmlns:a16="http://schemas.microsoft.com/office/drawing/2014/main" id="{83DD042C-2B15-45B5-941F-306977392F07}"/>
              </a:ext>
            </a:extLst>
          </p:cNvPr>
          <p:cNvSpPr txBox="1"/>
          <p:nvPr/>
        </p:nvSpPr>
        <p:spPr>
          <a:xfrm>
            <a:off x="850046" y="498610"/>
            <a:ext cx="2895344" cy="276999"/>
          </a:xfrm>
          <a:prstGeom prst="rect">
            <a:avLst/>
          </a:prstGeom>
          <a:noFill/>
        </p:spPr>
        <p:txBody>
          <a:bodyPr wrap="none" rtlCol="0">
            <a:spAutoFit/>
          </a:bodyPr>
          <a:lstStyle/>
          <a:p>
            <a:r>
              <a:rPr kumimoji="1" lang="ja-JP" altLang="en-US" sz="1200" b="1"/>
              <a:t>・報酬の獲得について</a:t>
            </a:r>
            <a:r>
              <a:rPr kumimoji="1" lang="ja-JP" altLang="en-US" sz="1000" b="1">
                <a:solidFill>
                  <a:srgbClr val="FF0000"/>
                </a:solidFill>
              </a:rPr>
              <a:t>（</a:t>
            </a:r>
            <a:r>
              <a:rPr kumimoji="1" lang="en-US" altLang="ja-JP" sz="1000" b="1">
                <a:solidFill>
                  <a:srgbClr val="FF0000"/>
                </a:solidFill>
              </a:rPr>
              <a:t>20200127c</a:t>
            </a:r>
            <a:r>
              <a:rPr kumimoji="1" lang="ja-JP" altLang="en-US" sz="1000" b="1">
                <a:solidFill>
                  <a:srgbClr val="FF0000"/>
                </a:solidFill>
              </a:rPr>
              <a:t>修正）</a:t>
            </a:r>
            <a:endParaRPr kumimoji="1" lang="ja-JP" altLang="en-US" sz="1000" b="1" dirty="0">
              <a:solidFill>
                <a:srgbClr val="FF0000"/>
              </a:solidFill>
            </a:endParaRPr>
          </a:p>
        </p:txBody>
      </p:sp>
      <p:sp>
        <p:nvSpPr>
          <p:cNvPr id="13" name="テキスト ボックス 12">
            <a:extLst>
              <a:ext uri="{FF2B5EF4-FFF2-40B4-BE49-F238E27FC236}">
                <a16:creationId xmlns:a16="http://schemas.microsoft.com/office/drawing/2014/main" id="{14B92FE1-9261-4047-843A-4B8C1E47A16E}"/>
              </a:ext>
            </a:extLst>
          </p:cNvPr>
          <p:cNvSpPr txBox="1"/>
          <p:nvPr/>
        </p:nvSpPr>
        <p:spPr>
          <a:xfrm>
            <a:off x="1081722" y="775609"/>
            <a:ext cx="4801314" cy="707886"/>
          </a:xfrm>
          <a:prstGeom prst="rect">
            <a:avLst/>
          </a:prstGeom>
          <a:noFill/>
        </p:spPr>
        <p:txBody>
          <a:bodyPr wrap="none" rtlCol="0">
            <a:spAutoFit/>
          </a:bodyPr>
          <a:lstStyle/>
          <a:p>
            <a:r>
              <a:rPr kumimoji="1" lang="ja-JP" altLang="en-US" sz="1000">
                <a:latin typeface="+mn-ea"/>
              </a:rPr>
              <a:t>各クエストから得られる報酬は、クエストごとに情報を持つ。</a:t>
            </a:r>
            <a:endParaRPr kumimoji="1" lang="en-US" altLang="ja-JP" sz="1000">
              <a:latin typeface="+mn-ea"/>
            </a:endParaRPr>
          </a:p>
          <a:p>
            <a:r>
              <a:rPr kumimoji="1" lang="ja-JP" altLang="en-US" sz="1000">
                <a:latin typeface="+mn-ea"/>
              </a:rPr>
              <a:t>その中で、リザルトの成績（</a:t>
            </a:r>
            <a:r>
              <a:rPr kumimoji="1" lang="en-US" altLang="ja-JP" sz="1000">
                <a:latin typeface="+mn-ea"/>
              </a:rPr>
              <a:t>S</a:t>
            </a:r>
            <a:r>
              <a:rPr kumimoji="1" lang="ja-JP" altLang="en-US" sz="1000">
                <a:latin typeface="+mn-ea"/>
              </a:rPr>
              <a:t>、</a:t>
            </a:r>
            <a:r>
              <a:rPr kumimoji="1" lang="en-US" altLang="ja-JP" sz="1000">
                <a:latin typeface="+mn-ea"/>
              </a:rPr>
              <a:t>A</a:t>
            </a:r>
            <a:r>
              <a:rPr kumimoji="1" lang="ja-JP" altLang="en-US" sz="1000">
                <a:latin typeface="+mn-ea"/>
              </a:rPr>
              <a:t>、</a:t>
            </a:r>
            <a:r>
              <a:rPr kumimoji="1" lang="en-US" altLang="ja-JP" sz="1000">
                <a:latin typeface="+mn-ea"/>
              </a:rPr>
              <a:t>B</a:t>
            </a:r>
            <a:r>
              <a:rPr kumimoji="1" lang="ja-JP" altLang="en-US" sz="1000">
                <a:latin typeface="+mn-ea"/>
              </a:rPr>
              <a:t>、</a:t>
            </a:r>
            <a:r>
              <a:rPr kumimoji="1" lang="en-US" altLang="ja-JP" sz="1000">
                <a:latin typeface="+mn-ea"/>
              </a:rPr>
              <a:t>C</a:t>
            </a:r>
            <a:r>
              <a:rPr kumimoji="1" lang="ja-JP" altLang="en-US" sz="1000">
                <a:latin typeface="+mn-ea"/>
              </a:rPr>
              <a:t>）ごとに、報酬テーブルを設定する。</a:t>
            </a:r>
            <a:endParaRPr kumimoji="1" lang="en-US" altLang="ja-JP" sz="1000">
              <a:latin typeface="+mn-ea"/>
            </a:endParaRPr>
          </a:p>
          <a:p>
            <a:endParaRPr kumimoji="1" lang="en-US" altLang="ja-JP" sz="1000">
              <a:latin typeface="+mn-ea"/>
            </a:endParaRPr>
          </a:p>
          <a:p>
            <a:r>
              <a:rPr kumimoji="1" lang="ja-JP" altLang="en-US" sz="1000">
                <a:latin typeface="+mn-ea"/>
              </a:rPr>
              <a:t>各成績の報酬テーブルの中にリストアップされる報酬自体の情報は以下となる。</a:t>
            </a:r>
            <a:endParaRPr kumimoji="1" lang="en-US" altLang="ja-JP" sz="1000">
              <a:latin typeface="+mn-ea"/>
            </a:endParaRPr>
          </a:p>
        </p:txBody>
      </p:sp>
      <p:graphicFrame>
        <p:nvGraphicFramePr>
          <p:cNvPr id="4" name="表 4">
            <a:extLst>
              <a:ext uri="{FF2B5EF4-FFF2-40B4-BE49-F238E27FC236}">
                <a16:creationId xmlns:a16="http://schemas.microsoft.com/office/drawing/2014/main" id="{F172C3A8-A04C-4951-A792-23F4FFE63E89}"/>
              </a:ext>
            </a:extLst>
          </p:cNvPr>
          <p:cNvGraphicFramePr>
            <a:graphicFrameLocks noGrp="1"/>
          </p:cNvGraphicFramePr>
          <p:nvPr>
            <p:extLst>
              <p:ext uri="{D42A27DB-BD31-4B8C-83A1-F6EECF244321}">
                <p14:modId xmlns:p14="http://schemas.microsoft.com/office/powerpoint/2010/main" val="1236448617"/>
              </p:ext>
            </p:extLst>
          </p:nvPr>
        </p:nvGraphicFramePr>
        <p:xfrm>
          <a:off x="1187131" y="1577504"/>
          <a:ext cx="3669984" cy="243840"/>
        </p:xfrm>
        <a:graphic>
          <a:graphicData uri="http://schemas.openxmlformats.org/drawingml/2006/table">
            <a:tbl>
              <a:tblPr firstRow="1" bandRow="1">
                <a:tableStyleId>{5940675A-B579-460E-94D1-54222C63F5DA}</a:tableStyleId>
              </a:tblPr>
              <a:tblGrid>
                <a:gridCol w="987743">
                  <a:extLst>
                    <a:ext uri="{9D8B030D-6E8A-4147-A177-3AD203B41FA5}">
                      <a16:colId xmlns:a16="http://schemas.microsoft.com/office/drawing/2014/main" val="215267538"/>
                    </a:ext>
                  </a:extLst>
                </a:gridCol>
                <a:gridCol w="879793">
                  <a:extLst>
                    <a:ext uri="{9D8B030D-6E8A-4147-A177-3AD203B41FA5}">
                      <a16:colId xmlns:a16="http://schemas.microsoft.com/office/drawing/2014/main" val="2590110673"/>
                    </a:ext>
                  </a:extLst>
                </a:gridCol>
                <a:gridCol w="479743">
                  <a:extLst>
                    <a:ext uri="{9D8B030D-6E8A-4147-A177-3AD203B41FA5}">
                      <a16:colId xmlns:a16="http://schemas.microsoft.com/office/drawing/2014/main" val="3952041627"/>
                    </a:ext>
                  </a:extLst>
                </a:gridCol>
                <a:gridCol w="1322705">
                  <a:extLst>
                    <a:ext uri="{9D8B030D-6E8A-4147-A177-3AD203B41FA5}">
                      <a16:colId xmlns:a16="http://schemas.microsoft.com/office/drawing/2014/main" val="2315130140"/>
                    </a:ext>
                  </a:extLst>
                </a:gridCol>
              </a:tblGrid>
              <a:tr h="0">
                <a:tc>
                  <a:txBody>
                    <a:bodyPr/>
                    <a:lstStyle/>
                    <a:p>
                      <a:r>
                        <a:rPr kumimoji="1" lang="ja-JP" altLang="en-US" sz="1000">
                          <a:latin typeface="+mn-ea"/>
                          <a:ea typeface="+mn-ea"/>
                        </a:rPr>
                        <a:t>アイテム種別</a:t>
                      </a:r>
                    </a:p>
                  </a:txBody>
                  <a:tcPr/>
                </a:tc>
                <a:tc>
                  <a:txBody>
                    <a:bodyPr/>
                    <a:lstStyle/>
                    <a:p>
                      <a:r>
                        <a:rPr kumimoji="1" lang="ja-JP" altLang="en-US" sz="1000">
                          <a:latin typeface="+mn-ea"/>
                          <a:ea typeface="+mn-ea"/>
                        </a:rPr>
                        <a:t>アイテム</a:t>
                      </a:r>
                      <a:r>
                        <a:rPr kumimoji="1" lang="en-US" altLang="ja-JP" sz="1000">
                          <a:latin typeface="+mn-ea"/>
                          <a:ea typeface="+mn-ea"/>
                        </a:rPr>
                        <a:t>ID</a:t>
                      </a:r>
                      <a:endParaRPr kumimoji="1" lang="ja-JP" altLang="en-US" sz="1000">
                        <a:latin typeface="+mn-ea"/>
                        <a:ea typeface="+mn-ea"/>
                      </a:endParaRPr>
                    </a:p>
                  </a:txBody>
                  <a:tcPr/>
                </a:tc>
                <a:tc>
                  <a:txBody>
                    <a:bodyPr/>
                    <a:lstStyle/>
                    <a:p>
                      <a:r>
                        <a:rPr kumimoji="1" lang="ja-JP" altLang="en-US" sz="1000">
                          <a:latin typeface="+mn-ea"/>
                          <a:ea typeface="+mn-ea"/>
                        </a:rPr>
                        <a:t>個数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a:latin typeface="+mn-ea"/>
                          <a:ea typeface="+mn-ea"/>
                        </a:rPr>
                        <a:t>出現ウェイト</a:t>
                      </a:r>
                      <a:r>
                        <a:rPr kumimoji="1" lang="en-US" altLang="ja-JP" sz="1000">
                          <a:latin typeface="+mn-ea"/>
                          <a:ea typeface="+mn-ea"/>
                        </a:rPr>
                        <a:t>※</a:t>
                      </a:r>
                      <a:endParaRPr kumimoji="1" lang="ja-JP" altLang="en-US" sz="1000">
                        <a:latin typeface="+mn-ea"/>
                        <a:ea typeface="+mn-ea"/>
                      </a:endParaRPr>
                    </a:p>
                  </a:txBody>
                  <a:tcPr/>
                </a:tc>
                <a:extLst>
                  <a:ext uri="{0D108BD9-81ED-4DB2-BD59-A6C34878D82A}">
                    <a16:rowId xmlns:a16="http://schemas.microsoft.com/office/drawing/2014/main" val="2771992262"/>
                  </a:ext>
                </a:extLst>
              </a:tr>
            </a:tbl>
          </a:graphicData>
        </a:graphic>
      </p:graphicFrame>
      <p:sp>
        <p:nvSpPr>
          <p:cNvPr id="9" name="テキスト ボックス 8">
            <a:extLst>
              <a:ext uri="{FF2B5EF4-FFF2-40B4-BE49-F238E27FC236}">
                <a16:creationId xmlns:a16="http://schemas.microsoft.com/office/drawing/2014/main" id="{30BE41E6-96B8-4B87-B45B-8DD186773431}"/>
              </a:ext>
            </a:extLst>
          </p:cNvPr>
          <p:cNvSpPr txBox="1"/>
          <p:nvPr/>
        </p:nvSpPr>
        <p:spPr>
          <a:xfrm>
            <a:off x="850046" y="2797592"/>
            <a:ext cx="3275256" cy="276999"/>
          </a:xfrm>
          <a:prstGeom prst="rect">
            <a:avLst/>
          </a:prstGeom>
          <a:noFill/>
        </p:spPr>
        <p:txBody>
          <a:bodyPr wrap="none" rtlCol="0">
            <a:spAutoFit/>
          </a:bodyPr>
          <a:lstStyle/>
          <a:p>
            <a:r>
              <a:rPr kumimoji="1" lang="ja-JP" altLang="en-US" sz="1200" b="1"/>
              <a:t>・報酬の抽選と確定について</a:t>
            </a:r>
            <a:r>
              <a:rPr kumimoji="1" lang="ja-JP" altLang="en-US" sz="1000" b="1">
                <a:solidFill>
                  <a:srgbClr val="FF0000"/>
                </a:solidFill>
              </a:rPr>
              <a:t>（</a:t>
            </a:r>
            <a:r>
              <a:rPr kumimoji="1" lang="en-US" altLang="ja-JP" sz="1000" b="1">
                <a:solidFill>
                  <a:srgbClr val="FF0000"/>
                </a:solidFill>
              </a:rPr>
              <a:t>20200127</a:t>
            </a:r>
            <a:r>
              <a:rPr kumimoji="1" lang="ja-JP" altLang="en-US" sz="1000" b="1">
                <a:solidFill>
                  <a:srgbClr val="FF0000"/>
                </a:solidFill>
              </a:rPr>
              <a:t>新規）</a:t>
            </a:r>
            <a:endParaRPr kumimoji="1" lang="ja-JP" altLang="en-US" sz="1000" b="1" dirty="0">
              <a:solidFill>
                <a:srgbClr val="FF0000"/>
              </a:solidFill>
            </a:endParaRPr>
          </a:p>
        </p:txBody>
      </p:sp>
      <p:sp>
        <p:nvSpPr>
          <p:cNvPr id="10" name="テキスト ボックス 9">
            <a:extLst>
              <a:ext uri="{FF2B5EF4-FFF2-40B4-BE49-F238E27FC236}">
                <a16:creationId xmlns:a16="http://schemas.microsoft.com/office/drawing/2014/main" id="{51D7E6E0-6EEE-42D1-9220-5F8241682764}"/>
              </a:ext>
            </a:extLst>
          </p:cNvPr>
          <p:cNvSpPr txBox="1"/>
          <p:nvPr/>
        </p:nvSpPr>
        <p:spPr>
          <a:xfrm>
            <a:off x="1081722" y="3074591"/>
            <a:ext cx="6211957" cy="400110"/>
          </a:xfrm>
          <a:prstGeom prst="rect">
            <a:avLst/>
          </a:prstGeom>
          <a:noFill/>
        </p:spPr>
        <p:txBody>
          <a:bodyPr wrap="none" rtlCol="0">
            <a:spAutoFit/>
          </a:bodyPr>
          <a:lstStyle/>
          <a:p>
            <a:r>
              <a:rPr kumimoji="1" lang="ja-JP" altLang="en-US" sz="1000"/>
              <a:t>報酬の抽選についてはリザルト開始時に確定させるものとする。</a:t>
            </a:r>
            <a:endParaRPr kumimoji="1" lang="en-US" altLang="ja-JP" sz="1000"/>
          </a:p>
          <a:p>
            <a:r>
              <a:rPr kumimoji="1" lang="ja-JP" altLang="en-US" sz="1000"/>
              <a:t>武器、武器パーツ等、ランダムステータスを持つものについても、同タイミングで内容を確定しておく。</a:t>
            </a:r>
            <a:endParaRPr kumimoji="1" lang="en-US" altLang="ja-JP" sz="1000"/>
          </a:p>
        </p:txBody>
      </p:sp>
      <p:sp>
        <p:nvSpPr>
          <p:cNvPr id="11" name="テキスト ボックス 10">
            <a:extLst>
              <a:ext uri="{FF2B5EF4-FFF2-40B4-BE49-F238E27FC236}">
                <a16:creationId xmlns:a16="http://schemas.microsoft.com/office/drawing/2014/main" id="{48A38548-35A3-4CB9-B124-1458F9CDEA29}"/>
              </a:ext>
            </a:extLst>
          </p:cNvPr>
          <p:cNvSpPr txBox="1"/>
          <p:nvPr/>
        </p:nvSpPr>
        <p:spPr>
          <a:xfrm>
            <a:off x="1081722" y="1948720"/>
            <a:ext cx="1438214" cy="246221"/>
          </a:xfrm>
          <a:prstGeom prst="rect">
            <a:avLst/>
          </a:prstGeom>
          <a:noFill/>
        </p:spPr>
        <p:txBody>
          <a:bodyPr wrap="none" rtlCol="0">
            <a:spAutoFit/>
          </a:bodyPr>
          <a:lstStyle/>
          <a:p>
            <a:r>
              <a:rPr kumimoji="1" lang="en-US" altLang="ja-JP" sz="1000" b="1">
                <a:latin typeface="+mn-ea"/>
              </a:rPr>
              <a:t>-</a:t>
            </a:r>
            <a:r>
              <a:rPr kumimoji="1" lang="ja-JP" altLang="en-US" sz="1000" b="1">
                <a:latin typeface="+mn-ea"/>
              </a:rPr>
              <a:t> 部位破壊による報酬</a:t>
            </a:r>
            <a:endParaRPr kumimoji="1" lang="en-US" altLang="ja-JP" sz="1000" b="1">
              <a:latin typeface="+mn-ea"/>
            </a:endParaRPr>
          </a:p>
        </p:txBody>
      </p:sp>
      <p:sp>
        <p:nvSpPr>
          <p:cNvPr id="12" name="テキスト ボックス 11">
            <a:extLst>
              <a:ext uri="{FF2B5EF4-FFF2-40B4-BE49-F238E27FC236}">
                <a16:creationId xmlns:a16="http://schemas.microsoft.com/office/drawing/2014/main" id="{0589E377-AC04-4181-A4E7-33B48FE5966A}"/>
              </a:ext>
            </a:extLst>
          </p:cNvPr>
          <p:cNvSpPr txBox="1"/>
          <p:nvPr/>
        </p:nvSpPr>
        <p:spPr>
          <a:xfrm>
            <a:off x="1187131" y="2206555"/>
            <a:ext cx="5314275" cy="400110"/>
          </a:xfrm>
          <a:prstGeom prst="rect">
            <a:avLst/>
          </a:prstGeom>
          <a:noFill/>
        </p:spPr>
        <p:txBody>
          <a:bodyPr wrap="none" rtlCol="0">
            <a:spAutoFit/>
          </a:bodyPr>
          <a:lstStyle/>
          <a:p>
            <a:r>
              <a:rPr kumimoji="1" lang="ja-JP" altLang="en-US" sz="1000">
                <a:latin typeface="+mn-ea"/>
              </a:rPr>
              <a:t>部位破壊についても同様で、部位ごとのテーブルを持つようにし、破壊されたものごとに</a:t>
            </a:r>
            <a:endParaRPr kumimoji="1" lang="en-US" altLang="ja-JP" sz="1000">
              <a:latin typeface="+mn-ea"/>
            </a:endParaRPr>
          </a:p>
          <a:p>
            <a:r>
              <a:rPr kumimoji="1" lang="ja-JP" altLang="en-US" sz="1000">
                <a:latin typeface="+mn-ea"/>
              </a:rPr>
              <a:t>抽選する。</a:t>
            </a:r>
            <a:endParaRPr kumimoji="1" lang="en-US" altLang="ja-JP" sz="1000">
              <a:latin typeface="+mn-ea"/>
            </a:endParaRPr>
          </a:p>
        </p:txBody>
      </p:sp>
      <p:sp>
        <p:nvSpPr>
          <p:cNvPr id="2" name="四角形: 角を丸くする 1">
            <a:extLst>
              <a:ext uri="{FF2B5EF4-FFF2-40B4-BE49-F238E27FC236}">
                <a16:creationId xmlns:a16="http://schemas.microsoft.com/office/drawing/2014/main" id="{8AD5BF24-37F5-43C2-BB97-B264DFFD5795}"/>
              </a:ext>
            </a:extLst>
          </p:cNvPr>
          <p:cNvSpPr/>
          <p:nvPr/>
        </p:nvSpPr>
        <p:spPr>
          <a:xfrm>
            <a:off x="6501406" y="877420"/>
            <a:ext cx="2282671" cy="1071300"/>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endParaRPr kumimoji="1" lang="en-US" altLang="ja-JP" sz="1000">
              <a:solidFill>
                <a:schemeClr val="tx1"/>
              </a:solidFill>
            </a:endParaRPr>
          </a:p>
          <a:p>
            <a:r>
              <a:rPr kumimoji="1" lang="ja-JP" altLang="en-US" sz="1000">
                <a:solidFill>
                  <a:schemeClr val="tx1"/>
                </a:solidFill>
              </a:rPr>
              <a:t>本仕様では成績によって報酬の質（あるいは個数）を変化させているが、報酬枠の数を変化させる手法も考えられる。</a:t>
            </a:r>
            <a:endParaRPr kumimoji="1" lang="en-US" altLang="ja-JP" sz="1000">
              <a:solidFill>
                <a:schemeClr val="tx1"/>
              </a:solidFill>
            </a:endParaRPr>
          </a:p>
        </p:txBody>
      </p:sp>
    </p:spTree>
    <p:extLst>
      <p:ext uri="{BB962C8B-B14F-4D97-AF65-F5344CB8AC3E}">
        <p14:creationId xmlns:p14="http://schemas.microsoft.com/office/powerpoint/2010/main" val="1349710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24" name="テキスト ボックス 23">
            <a:extLst>
              <a:ext uri="{FF2B5EF4-FFF2-40B4-BE49-F238E27FC236}">
                <a16:creationId xmlns:a16="http://schemas.microsoft.com/office/drawing/2014/main" id="{D4A77DAE-CBF6-4BD3-BC92-F55F09F7C169}"/>
              </a:ext>
            </a:extLst>
          </p:cNvPr>
          <p:cNvSpPr txBox="1"/>
          <p:nvPr/>
        </p:nvSpPr>
        <p:spPr>
          <a:xfrm>
            <a:off x="591845" y="538799"/>
            <a:ext cx="979755" cy="307777"/>
          </a:xfrm>
          <a:prstGeom prst="rect">
            <a:avLst/>
          </a:prstGeom>
          <a:noFill/>
        </p:spPr>
        <p:txBody>
          <a:bodyPr wrap="none" rtlCol="0">
            <a:spAutoFit/>
          </a:bodyPr>
          <a:lstStyle/>
          <a:p>
            <a:r>
              <a:rPr kumimoji="1" lang="ja-JP" altLang="en-US" sz="1200" b="1" dirty="0"/>
              <a:t>○ページ</a:t>
            </a:r>
            <a:r>
              <a:rPr kumimoji="1" lang="ja-JP" altLang="en-US" sz="1400" b="1" dirty="0"/>
              <a:t>４</a:t>
            </a:r>
          </a:p>
        </p:txBody>
      </p:sp>
      <p:sp>
        <p:nvSpPr>
          <p:cNvPr id="25" name="テキスト ボックス 24">
            <a:extLst>
              <a:ext uri="{FF2B5EF4-FFF2-40B4-BE49-F238E27FC236}">
                <a16:creationId xmlns:a16="http://schemas.microsoft.com/office/drawing/2014/main" id="{F73A8F67-42A8-482C-87BD-D82770F0E2BF}"/>
              </a:ext>
            </a:extLst>
          </p:cNvPr>
          <p:cNvSpPr txBox="1"/>
          <p:nvPr/>
        </p:nvSpPr>
        <p:spPr>
          <a:xfrm>
            <a:off x="850046" y="878203"/>
            <a:ext cx="2557110" cy="276999"/>
          </a:xfrm>
          <a:prstGeom prst="rect">
            <a:avLst/>
          </a:prstGeom>
          <a:noFill/>
        </p:spPr>
        <p:txBody>
          <a:bodyPr wrap="none" rtlCol="0">
            <a:spAutoFit/>
          </a:bodyPr>
          <a:lstStyle/>
          <a:p>
            <a:r>
              <a:rPr kumimoji="1" lang="ja-JP" altLang="en-US" sz="1200" b="1" dirty="0"/>
              <a:t>・基本ミッション</a:t>
            </a:r>
            <a:r>
              <a:rPr kumimoji="1" lang="ja-JP" altLang="en-US" sz="1050" b="1" dirty="0">
                <a:solidFill>
                  <a:schemeClr val="bg1">
                    <a:lumMod val="85000"/>
                  </a:schemeClr>
                </a:solidFill>
              </a:rPr>
              <a:t>（</a:t>
            </a:r>
            <a:r>
              <a:rPr kumimoji="1" lang="en-US" altLang="ja-JP" sz="1050" b="1" dirty="0">
                <a:solidFill>
                  <a:schemeClr val="bg1">
                    <a:lumMod val="85000"/>
                  </a:schemeClr>
                </a:solidFill>
              </a:rPr>
              <a:t>20191220</a:t>
            </a:r>
            <a:r>
              <a:rPr kumimoji="1" lang="ja-JP" altLang="en-US" sz="1050" b="1" dirty="0">
                <a:solidFill>
                  <a:schemeClr val="bg1">
                    <a:lumMod val="85000"/>
                  </a:schemeClr>
                </a:solidFill>
              </a:rPr>
              <a:t>修正）</a:t>
            </a:r>
            <a:endParaRPr kumimoji="1" lang="ja-JP" altLang="en-US" sz="1400" b="1" dirty="0">
              <a:solidFill>
                <a:schemeClr val="bg1">
                  <a:lumMod val="85000"/>
                </a:schemeClr>
              </a:solidFill>
            </a:endParaRPr>
          </a:p>
        </p:txBody>
      </p:sp>
      <p:sp>
        <p:nvSpPr>
          <p:cNvPr id="26" name="テキスト ボックス 25">
            <a:extLst>
              <a:ext uri="{FF2B5EF4-FFF2-40B4-BE49-F238E27FC236}">
                <a16:creationId xmlns:a16="http://schemas.microsoft.com/office/drawing/2014/main" id="{33E3EB4A-4BD4-4CD4-B118-B2F0693D167C}"/>
              </a:ext>
            </a:extLst>
          </p:cNvPr>
          <p:cNvSpPr txBox="1"/>
          <p:nvPr/>
        </p:nvSpPr>
        <p:spPr>
          <a:xfrm>
            <a:off x="1081722" y="1185980"/>
            <a:ext cx="3903633" cy="1015663"/>
          </a:xfrm>
          <a:prstGeom prst="rect">
            <a:avLst/>
          </a:prstGeom>
          <a:noFill/>
        </p:spPr>
        <p:txBody>
          <a:bodyPr wrap="none" rtlCol="0">
            <a:spAutoFit/>
          </a:bodyPr>
          <a:lstStyle/>
          <a:p>
            <a:r>
              <a:rPr kumimoji="1" lang="ja-JP" altLang="en-US" sz="1000" dirty="0"/>
              <a:t>バトルに３つある基本ミッションを表示する。</a:t>
            </a:r>
            <a:endParaRPr kumimoji="1" lang="en-US" altLang="ja-JP" sz="1000" dirty="0"/>
          </a:p>
          <a:p>
            <a:r>
              <a:rPr kumimoji="1" lang="ja-JP" altLang="en-US" sz="1000" dirty="0"/>
              <a:t>達成時のみ表示。</a:t>
            </a:r>
            <a:endParaRPr kumimoji="1" lang="en-US" altLang="ja-JP" sz="1000" dirty="0"/>
          </a:p>
          <a:p>
            <a:endParaRPr kumimoji="1" lang="en-US" altLang="ja-JP" sz="1000" dirty="0"/>
          </a:p>
          <a:p>
            <a:r>
              <a:rPr kumimoji="1" lang="ja-JP" altLang="en-US" sz="1000" dirty="0"/>
              <a:t>ミッション的には個別の情報を持つ必要があるが、</a:t>
            </a:r>
            <a:endParaRPr kumimoji="1" lang="en-US" altLang="ja-JP" sz="1000" dirty="0"/>
          </a:p>
          <a:p>
            <a:r>
              <a:rPr kumimoji="1" lang="ja-JP" altLang="en-US" sz="1000" dirty="0"/>
              <a:t>報酬については達成した個数によって付与されるものが決まる。</a:t>
            </a:r>
            <a:endParaRPr kumimoji="1" lang="en-US" altLang="ja-JP" sz="1000" dirty="0"/>
          </a:p>
          <a:p>
            <a:r>
              <a:rPr kumimoji="1" lang="en-US" altLang="ja-JP" sz="1000" b="1" dirty="0">
                <a:solidFill>
                  <a:srgbClr val="00B050"/>
                </a:solidFill>
              </a:rPr>
              <a:t>【GP01】</a:t>
            </a:r>
            <a:r>
              <a:rPr kumimoji="1" lang="ja-JP" altLang="en-US" sz="1000" b="1" dirty="0">
                <a:solidFill>
                  <a:srgbClr val="00B050"/>
                </a:solidFill>
              </a:rPr>
              <a:t>ステージ選択仕様</a:t>
            </a:r>
            <a:r>
              <a:rPr kumimoji="1" lang="en-US" altLang="ja-JP" sz="1000" b="1" dirty="0">
                <a:solidFill>
                  <a:srgbClr val="00B050"/>
                </a:solidFill>
              </a:rPr>
              <a:t>_[</a:t>
            </a:r>
            <a:r>
              <a:rPr kumimoji="1" lang="ja-JP" altLang="en-US" sz="1000" b="1" dirty="0">
                <a:solidFill>
                  <a:srgbClr val="00B050"/>
                </a:solidFill>
              </a:rPr>
              <a:t>日付</a:t>
            </a:r>
            <a:r>
              <a:rPr kumimoji="1" lang="en-US" altLang="ja-JP" sz="1000" b="1" dirty="0">
                <a:solidFill>
                  <a:srgbClr val="00B050"/>
                </a:solidFill>
              </a:rPr>
              <a:t>].pptx</a:t>
            </a:r>
            <a:r>
              <a:rPr kumimoji="1" lang="ja-JP" altLang="en-US" sz="1000" dirty="0">
                <a:solidFill>
                  <a:srgbClr val="00B050"/>
                </a:solidFill>
              </a:rPr>
              <a:t>　</a:t>
            </a:r>
            <a:r>
              <a:rPr kumimoji="1" lang="ja-JP" altLang="en-US" sz="1000" dirty="0"/>
              <a:t>参照。</a:t>
            </a:r>
            <a:endParaRPr kumimoji="1" lang="en-US" altLang="ja-JP" sz="1000" dirty="0"/>
          </a:p>
        </p:txBody>
      </p:sp>
      <p:sp>
        <p:nvSpPr>
          <p:cNvPr id="27" name="テキスト ボックス 26">
            <a:extLst>
              <a:ext uri="{FF2B5EF4-FFF2-40B4-BE49-F238E27FC236}">
                <a16:creationId xmlns:a16="http://schemas.microsoft.com/office/drawing/2014/main" id="{C4FF15CE-4FDD-47D2-8FC5-A58B4E589EC6}"/>
              </a:ext>
            </a:extLst>
          </p:cNvPr>
          <p:cNvSpPr txBox="1"/>
          <p:nvPr/>
        </p:nvSpPr>
        <p:spPr>
          <a:xfrm>
            <a:off x="863714" y="2233838"/>
            <a:ext cx="2608406" cy="276999"/>
          </a:xfrm>
          <a:prstGeom prst="rect">
            <a:avLst/>
          </a:prstGeom>
          <a:noFill/>
        </p:spPr>
        <p:txBody>
          <a:bodyPr wrap="none" rtlCol="0">
            <a:spAutoFit/>
          </a:bodyPr>
          <a:lstStyle/>
          <a:p>
            <a:r>
              <a:rPr kumimoji="1" lang="ja-JP" altLang="en-US" sz="1200" b="1" strike="sngStrike" dirty="0"/>
              <a:t>・隠しミッション</a:t>
            </a:r>
            <a:r>
              <a:rPr kumimoji="1" lang="ja-JP" altLang="en-US" sz="1050" b="1" dirty="0">
                <a:solidFill>
                  <a:schemeClr val="bg1">
                    <a:lumMod val="85000"/>
                  </a:schemeClr>
                </a:solidFill>
              </a:rPr>
              <a:t>（</a:t>
            </a:r>
            <a:r>
              <a:rPr kumimoji="1" lang="en-US" altLang="ja-JP" sz="1050" b="1" dirty="0">
                <a:solidFill>
                  <a:schemeClr val="bg1">
                    <a:lumMod val="85000"/>
                  </a:schemeClr>
                </a:solidFill>
              </a:rPr>
              <a:t>20191220</a:t>
            </a:r>
            <a:r>
              <a:rPr kumimoji="1" lang="ja-JP" altLang="en-US" sz="1050" b="1" dirty="0">
                <a:solidFill>
                  <a:schemeClr val="bg1">
                    <a:lumMod val="85000"/>
                  </a:schemeClr>
                </a:solidFill>
              </a:rPr>
              <a:t>削除）</a:t>
            </a:r>
            <a:endParaRPr kumimoji="1" lang="ja-JP" altLang="en-US" sz="1400" b="1" dirty="0">
              <a:solidFill>
                <a:schemeClr val="bg1">
                  <a:lumMod val="85000"/>
                </a:schemeClr>
              </a:solidFill>
            </a:endParaRPr>
          </a:p>
        </p:txBody>
      </p:sp>
      <p:sp>
        <p:nvSpPr>
          <p:cNvPr id="28" name="テキスト ボックス 27">
            <a:extLst>
              <a:ext uri="{FF2B5EF4-FFF2-40B4-BE49-F238E27FC236}">
                <a16:creationId xmlns:a16="http://schemas.microsoft.com/office/drawing/2014/main" id="{1107DC0A-0FBD-4589-AA44-43EFB94157A0}"/>
              </a:ext>
            </a:extLst>
          </p:cNvPr>
          <p:cNvSpPr txBox="1"/>
          <p:nvPr/>
        </p:nvSpPr>
        <p:spPr>
          <a:xfrm>
            <a:off x="1095390" y="2541615"/>
            <a:ext cx="4673074" cy="246221"/>
          </a:xfrm>
          <a:prstGeom prst="rect">
            <a:avLst/>
          </a:prstGeom>
          <a:noFill/>
        </p:spPr>
        <p:txBody>
          <a:bodyPr wrap="none" rtlCol="0">
            <a:spAutoFit/>
          </a:bodyPr>
          <a:lstStyle/>
          <a:p>
            <a:r>
              <a:rPr kumimoji="1" lang="ja-JP" altLang="en-US" sz="1000" strike="sngStrike" dirty="0"/>
              <a:t>バトルに隠しミッションがあり、達成した場合はフレームインして表示する。</a:t>
            </a:r>
            <a:endParaRPr kumimoji="1" lang="en-US" altLang="ja-JP" sz="1000" strike="sngStrike" dirty="0"/>
          </a:p>
        </p:txBody>
      </p:sp>
      <p:sp>
        <p:nvSpPr>
          <p:cNvPr id="29" name="テキスト ボックス 28">
            <a:extLst>
              <a:ext uri="{FF2B5EF4-FFF2-40B4-BE49-F238E27FC236}">
                <a16:creationId xmlns:a16="http://schemas.microsoft.com/office/drawing/2014/main" id="{6220A8E0-B88C-4A02-97E8-6E8666411B19}"/>
              </a:ext>
            </a:extLst>
          </p:cNvPr>
          <p:cNvSpPr txBox="1"/>
          <p:nvPr/>
        </p:nvSpPr>
        <p:spPr>
          <a:xfrm>
            <a:off x="863714" y="2814909"/>
            <a:ext cx="1723549" cy="276999"/>
          </a:xfrm>
          <a:prstGeom prst="rect">
            <a:avLst/>
          </a:prstGeom>
          <a:noFill/>
        </p:spPr>
        <p:txBody>
          <a:bodyPr wrap="none" rtlCol="0">
            <a:spAutoFit/>
          </a:bodyPr>
          <a:lstStyle/>
          <a:p>
            <a:r>
              <a:rPr kumimoji="1" lang="ja-JP" altLang="en-US" sz="1200" b="1" dirty="0"/>
              <a:t>・報酬獲得ウィンドウ</a:t>
            </a:r>
            <a:endParaRPr kumimoji="1" lang="ja-JP" altLang="en-US" sz="1400" b="1" dirty="0"/>
          </a:p>
        </p:txBody>
      </p:sp>
      <p:sp>
        <p:nvSpPr>
          <p:cNvPr id="30" name="テキスト ボックス 29">
            <a:extLst>
              <a:ext uri="{FF2B5EF4-FFF2-40B4-BE49-F238E27FC236}">
                <a16:creationId xmlns:a16="http://schemas.microsoft.com/office/drawing/2014/main" id="{6D4A9E55-10E8-4C34-9BC4-7BA4E6D6CE56}"/>
              </a:ext>
            </a:extLst>
          </p:cNvPr>
          <p:cNvSpPr txBox="1"/>
          <p:nvPr/>
        </p:nvSpPr>
        <p:spPr>
          <a:xfrm>
            <a:off x="1095390" y="3122686"/>
            <a:ext cx="4673074" cy="246221"/>
          </a:xfrm>
          <a:prstGeom prst="rect">
            <a:avLst/>
          </a:prstGeom>
          <a:noFill/>
        </p:spPr>
        <p:txBody>
          <a:bodyPr wrap="none" rtlCol="0">
            <a:spAutoFit/>
          </a:bodyPr>
          <a:lstStyle/>
          <a:p>
            <a:r>
              <a:rPr kumimoji="1" lang="ja-JP" altLang="en-US" sz="1000" dirty="0"/>
              <a:t>ミッションを達成した場合、獲得したアイテムを表示するためのウィンドウ。</a:t>
            </a:r>
            <a:endParaRPr kumimoji="1" lang="en-US" altLang="ja-JP" sz="1000" dirty="0"/>
          </a:p>
        </p:txBody>
      </p:sp>
    </p:spTree>
    <p:extLst>
      <p:ext uri="{BB962C8B-B14F-4D97-AF65-F5344CB8AC3E}">
        <p14:creationId xmlns:p14="http://schemas.microsoft.com/office/powerpoint/2010/main" val="2014083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テキスト ボックス 11">
            <a:extLst>
              <a:ext uri="{FF2B5EF4-FFF2-40B4-BE49-F238E27FC236}">
                <a16:creationId xmlns:a16="http://schemas.microsoft.com/office/drawing/2014/main" id="{FECFDBD7-6761-453E-A92F-BAB94E0BE180}"/>
              </a:ext>
            </a:extLst>
          </p:cNvPr>
          <p:cNvSpPr txBox="1"/>
          <p:nvPr/>
        </p:nvSpPr>
        <p:spPr>
          <a:xfrm>
            <a:off x="415419" y="538799"/>
            <a:ext cx="3485249" cy="307777"/>
          </a:xfrm>
          <a:prstGeom prst="rect">
            <a:avLst/>
          </a:prstGeom>
          <a:noFill/>
        </p:spPr>
        <p:txBody>
          <a:bodyPr wrap="none" rtlCol="0">
            <a:spAutoFit/>
          </a:bodyPr>
          <a:lstStyle/>
          <a:p>
            <a:r>
              <a:rPr kumimoji="1" lang="ja-JP" altLang="en-US" sz="1400" b="1" dirty="0"/>
              <a:t>●リザルトの中断について</a:t>
            </a:r>
            <a:r>
              <a:rPr kumimoji="1" lang="ja-JP" altLang="en-US" sz="1000" b="1" dirty="0">
                <a:solidFill>
                  <a:schemeClr val="bg1">
                    <a:lumMod val="85000"/>
                  </a:schemeClr>
                </a:solidFill>
              </a:rPr>
              <a:t>（</a:t>
            </a:r>
            <a:r>
              <a:rPr kumimoji="1" lang="en-US" altLang="ja-JP" sz="1000" b="1" dirty="0">
                <a:solidFill>
                  <a:schemeClr val="bg1">
                    <a:lumMod val="85000"/>
                  </a:schemeClr>
                </a:solidFill>
              </a:rPr>
              <a:t>20191129</a:t>
            </a:r>
            <a:r>
              <a:rPr kumimoji="1" lang="ja-JP" altLang="en-US" sz="1000" b="1" dirty="0">
                <a:solidFill>
                  <a:schemeClr val="bg1">
                    <a:lumMod val="85000"/>
                  </a:schemeClr>
                </a:solidFill>
              </a:rPr>
              <a:t>追加）</a:t>
            </a:r>
            <a:endParaRPr kumimoji="1" lang="ja-JP" altLang="en-US" sz="1400" b="1" dirty="0">
              <a:solidFill>
                <a:schemeClr val="bg1">
                  <a:lumMod val="85000"/>
                </a:schemeClr>
              </a:solidFill>
            </a:endParaRPr>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dirty="0">
                <a:latin typeface="+mn-ea"/>
              </a:rPr>
              <a:t>■リザルト仕様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13" name="テキスト ボックス 12">
            <a:extLst>
              <a:ext uri="{FF2B5EF4-FFF2-40B4-BE49-F238E27FC236}">
                <a16:creationId xmlns:a16="http://schemas.microsoft.com/office/drawing/2014/main" id="{3B843B28-2D87-4533-8585-576D854C23FC}"/>
              </a:ext>
            </a:extLst>
          </p:cNvPr>
          <p:cNvSpPr txBox="1"/>
          <p:nvPr/>
        </p:nvSpPr>
        <p:spPr>
          <a:xfrm>
            <a:off x="591845" y="846576"/>
            <a:ext cx="6853158" cy="553998"/>
          </a:xfrm>
          <a:prstGeom prst="rect">
            <a:avLst/>
          </a:prstGeom>
          <a:noFill/>
        </p:spPr>
        <p:txBody>
          <a:bodyPr wrap="none" rtlCol="0">
            <a:spAutoFit/>
          </a:bodyPr>
          <a:lstStyle/>
          <a:p>
            <a:r>
              <a:rPr kumimoji="1" lang="ja-JP" altLang="en-US" sz="1000" dirty="0"/>
              <a:t>リザルトの途中で、アプリを落とすなどで中断しか、再起動した場合、基本的にはリザルトの最初から再開される。</a:t>
            </a:r>
            <a:endParaRPr kumimoji="1" lang="en-US" altLang="ja-JP" sz="1000" dirty="0"/>
          </a:p>
          <a:p>
            <a:endParaRPr kumimoji="1" lang="en-US" altLang="ja-JP" sz="1000" dirty="0"/>
          </a:p>
          <a:p>
            <a:r>
              <a:rPr kumimoji="1" lang="ja-JP" altLang="en-US" sz="1000" dirty="0"/>
              <a:t>しかし、リザルト中、２か所ユーザーの行動が介入する箇所があるため、その状態を反映した状態での進行となる。</a:t>
            </a:r>
            <a:endParaRPr kumimoji="1" lang="en-US" altLang="ja-JP" sz="1000" dirty="0"/>
          </a:p>
        </p:txBody>
      </p:sp>
      <p:sp>
        <p:nvSpPr>
          <p:cNvPr id="14" name="テキスト ボックス 13">
            <a:extLst>
              <a:ext uri="{FF2B5EF4-FFF2-40B4-BE49-F238E27FC236}">
                <a16:creationId xmlns:a16="http://schemas.microsoft.com/office/drawing/2014/main" id="{24CFC761-1243-4BB9-AE6C-4682F6F7A19D}"/>
              </a:ext>
            </a:extLst>
          </p:cNvPr>
          <p:cNvSpPr txBox="1"/>
          <p:nvPr/>
        </p:nvSpPr>
        <p:spPr>
          <a:xfrm>
            <a:off x="563295" y="1554462"/>
            <a:ext cx="2031325" cy="276999"/>
          </a:xfrm>
          <a:prstGeom prst="rect">
            <a:avLst/>
          </a:prstGeom>
          <a:noFill/>
        </p:spPr>
        <p:txBody>
          <a:bodyPr wrap="none" rtlCol="0">
            <a:spAutoFit/>
          </a:bodyPr>
          <a:lstStyle/>
          <a:p>
            <a:r>
              <a:rPr kumimoji="1" lang="ja-JP" altLang="en-US" sz="1200" b="1" dirty="0"/>
              <a:t>○アイテム２倍チャンス！</a:t>
            </a:r>
            <a:endParaRPr kumimoji="1" lang="ja-JP" altLang="en-US" sz="1400" b="1" dirty="0"/>
          </a:p>
        </p:txBody>
      </p:sp>
      <p:sp>
        <p:nvSpPr>
          <p:cNvPr id="16" name="テキスト ボックス 15">
            <a:extLst>
              <a:ext uri="{FF2B5EF4-FFF2-40B4-BE49-F238E27FC236}">
                <a16:creationId xmlns:a16="http://schemas.microsoft.com/office/drawing/2014/main" id="{90F42A7C-688F-4F18-B0EE-2FE572FD6BCD}"/>
              </a:ext>
            </a:extLst>
          </p:cNvPr>
          <p:cNvSpPr txBox="1"/>
          <p:nvPr/>
        </p:nvSpPr>
        <p:spPr>
          <a:xfrm>
            <a:off x="865799" y="1831461"/>
            <a:ext cx="5955476" cy="553998"/>
          </a:xfrm>
          <a:prstGeom prst="rect">
            <a:avLst/>
          </a:prstGeom>
          <a:noFill/>
        </p:spPr>
        <p:txBody>
          <a:bodyPr wrap="none" rtlCol="0">
            <a:spAutoFit/>
          </a:bodyPr>
          <a:lstStyle/>
          <a:p>
            <a:r>
              <a:rPr kumimoji="1" lang="ja-JP" altLang="en-US" sz="1000" dirty="0"/>
              <a:t>クリスタルを使う判定をするため、場合によってはクリスタルの購入等の挙動も伴う。</a:t>
            </a:r>
            <a:endParaRPr kumimoji="1" lang="en-US" altLang="ja-JP" sz="1000" dirty="0"/>
          </a:p>
          <a:p>
            <a:r>
              <a:rPr kumimoji="1" lang="ja-JP" altLang="en-US" sz="1000" dirty="0"/>
              <a:t>そのため、アイテム２倍チャンスを決定した後、リザルトが中断された場合は、ページ３に来た時に</a:t>
            </a:r>
            <a:endParaRPr kumimoji="1" lang="en-US" altLang="ja-JP" sz="1000" dirty="0"/>
          </a:p>
          <a:p>
            <a:r>
              <a:rPr kumimoji="1" lang="ja-JP" altLang="en-US" sz="1000" dirty="0"/>
              <a:t>すでにアイテム</a:t>
            </a:r>
            <a:r>
              <a:rPr kumimoji="1" lang="en-US" altLang="ja-JP" sz="1000" dirty="0"/>
              <a:t>2</a:t>
            </a:r>
            <a:r>
              <a:rPr kumimoji="1" lang="ja-JP" altLang="en-US" sz="1000" dirty="0"/>
              <a:t>倍チャンスを使った後の状態にしておく必要がある。</a:t>
            </a:r>
            <a:endParaRPr kumimoji="1" lang="en-US" altLang="ja-JP" sz="1000" dirty="0"/>
          </a:p>
        </p:txBody>
      </p:sp>
      <p:sp>
        <p:nvSpPr>
          <p:cNvPr id="17" name="テキスト ボックス 16">
            <a:extLst>
              <a:ext uri="{FF2B5EF4-FFF2-40B4-BE49-F238E27FC236}">
                <a16:creationId xmlns:a16="http://schemas.microsoft.com/office/drawing/2014/main" id="{D533A3B3-8899-4AF5-89AF-CE1AAA403612}"/>
              </a:ext>
            </a:extLst>
          </p:cNvPr>
          <p:cNvSpPr txBox="1"/>
          <p:nvPr/>
        </p:nvSpPr>
        <p:spPr>
          <a:xfrm>
            <a:off x="563295" y="2539347"/>
            <a:ext cx="2646878" cy="276999"/>
          </a:xfrm>
          <a:prstGeom prst="rect">
            <a:avLst/>
          </a:prstGeom>
          <a:noFill/>
        </p:spPr>
        <p:txBody>
          <a:bodyPr wrap="none" rtlCol="0">
            <a:spAutoFit/>
          </a:bodyPr>
          <a:lstStyle/>
          <a:p>
            <a:r>
              <a:rPr kumimoji="1" lang="ja-JP" altLang="en-US" sz="1200" b="1" dirty="0"/>
              <a:t>○欠片の所持数オーバーと抽出装置</a:t>
            </a:r>
            <a:endParaRPr kumimoji="1" lang="ja-JP" altLang="en-US" sz="1400" b="1" dirty="0"/>
          </a:p>
        </p:txBody>
      </p:sp>
      <p:sp>
        <p:nvSpPr>
          <p:cNvPr id="18" name="テキスト ボックス 17">
            <a:extLst>
              <a:ext uri="{FF2B5EF4-FFF2-40B4-BE49-F238E27FC236}">
                <a16:creationId xmlns:a16="http://schemas.microsoft.com/office/drawing/2014/main" id="{0719D82C-5629-42CE-AEE0-B0A86D3F2502}"/>
              </a:ext>
            </a:extLst>
          </p:cNvPr>
          <p:cNvSpPr txBox="1"/>
          <p:nvPr/>
        </p:nvSpPr>
        <p:spPr>
          <a:xfrm>
            <a:off x="865799" y="2816346"/>
            <a:ext cx="7109639" cy="553998"/>
          </a:xfrm>
          <a:prstGeom prst="rect">
            <a:avLst/>
          </a:prstGeom>
          <a:noFill/>
        </p:spPr>
        <p:txBody>
          <a:bodyPr wrap="none" rtlCol="0">
            <a:spAutoFit/>
          </a:bodyPr>
          <a:lstStyle/>
          <a:p>
            <a:r>
              <a:rPr kumimoji="1" lang="ja-JP" altLang="en-US" sz="1000" dirty="0"/>
              <a:t>欠片の所持数が最大数を超えて、抽出装置を使い時短をして結晶化して、スペースを空けた場合もその状態は保持する。</a:t>
            </a:r>
            <a:endParaRPr kumimoji="1" lang="en-US" altLang="ja-JP" sz="1000" dirty="0"/>
          </a:p>
          <a:p>
            <a:r>
              <a:rPr kumimoji="1" lang="ja-JP" altLang="en-US" sz="1000" dirty="0"/>
              <a:t>これを行った後、ページ３まで来た場合、欠片の所持数に空きがある状態となっているはずなので、</a:t>
            </a:r>
            <a:endParaRPr kumimoji="1" lang="en-US" altLang="ja-JP" sz="1000" dirty="0"/>
          </a:p>
          <a:p>
            <a:r>
              <a:rPr kumimoji="1" lang="ja-JP" altLang="en-US" sz="1000" dirty="0"/>
              <a:t>そのまま入手できる状態で進行する。</a:t>
            </a:r>
            <a:endParaRPr kumimoji="1" lang="en-US" altLang="ja-JP" sz="1000" dirty="0"/>
          </a:p>
        </p:txBody>
      </p:sp>
      <p:sp>
        <p:nvSpPr>
          <p:cNvPr id="21" name="テキスト ボックス 20">
            <a:extLst>
              <a:ext uri="{FF2B5EF4-FFF2-40B4-BE49-F238E27FC236}">
                <a16:creationId xmlns:a16="http://schemas.microsoft.com/office/drawing/2014/main" id="{28DADBD0-36DA-431D-A03A-8E635E8049F3}"/>
              </a:ext>
            </a:extLst>
          </p:cNvPr>
          <p:cNvSpPr txBox="1"/>
          <p:nvPr/>
        </p:nvSpPr>
        <p:spPr>
          <a:xfrm>
            <a:off x="865799" y="3487657"/>
            <a:ext cx="3570208" cy="276999"/>
          </a:xfrm>
          <a:prstGeom prst="rect">
            <a:avLst/>
          </a:prstGeom>
          <a:noFill/>
        </p:spPr>
        <p:txBody>
          <a:bodyPr wrap="none" rtlCol="0">
            <a:spAutoFit/>
          </a:bodyPr>
          <a:lstStyle/>
          <a:p>
            <a:r>
              <a:rPr kumimoji="1" lang="ja-JP" altLang="en-US" sz="1200" b="1" dirty="0"/>
              <a:t>・プレイヤーランクアップによる抽出装置の解放</a:t>
            </a:r>
            <a:endParaRPr kumimoji="1" lang="ja-JP" altLang="en-US" sz="1400" b="1" dirty="0"/>
          </a:p>
        </p:txBody>
      </p:sp>
      <p:sp>
        <p:nvSpPr>
          <p:cNvPr id="22" name="テキスト ボックス 21">
            <a:extLst>
              <a:ext uri="{FF2B5EF4-FFF2-40B4-BE49-F238E27FC236}">
                <a16:creationId xmlns:a16="http://schemas.microsoft.com/office/drawing/2014/main" id="{431A0046-FC65-4E1C-8FB2-C86B532C00C0}"/>
              </a:ext>
            </a:extLst>
          </p:cNvPr>
          <p:cNvSpPr txBox="1"/>
          <p:nvPr/>
        </p:nvSpPr>
        <p:spPr>
          <a:xfrm>
            <a:off x="1097475" y="3795434"/>
            <a:ext cx="4416594" cy="861774"/>
          </a:xfrm>
          <a:prstGeom prst="rect">
            <a:avLst/>
          </a:prstGeom>
          <a:noFill/>
        </p:spPr>
        <p:txBody>
          <a:bodyPr wrap="none" rtlCol="0">
            <a:spAutoFit/>
          </a:bodyPr>
          <a:lstStyle/>
          <a:p>
            <a:r>
              <a:rPr kumimoji="1" lang="ja-JP" altLang="en-US" sz="1000" dirty="0"/>
              <a:t>前述で説明した通り、プレイヤーのランクアップで抽出装置が解放され、</a:t>
            </a:r>
            <a:endParaRPr kumimoji="1" lang="en-US" altLang="ja-JP" sz="1000" dirty="0"/>
          </a:p>
          <a:p>
            <a:r>
              <a:rPr kumimoji="1" lang="ja-JP" altLang="en-US" sz="1000" dirty="0"/>
              <a:t>その装置を使用することができるようになるため、</a:t>
            </a:r>
            <a:endParaRPr kumimoji="1" lang="en-US" altLang="ja-JP" sz="1000" dirty="0"/>
          </a:p>
          <a:p>
            <a:r>
              <a:rPr kumimoji="1" lang="ja-JP" altLang="en-US" sz="1000" dirty="0"/>
              <a:t>プレイヤーのランクアップ情報も保持しておく。</a:t>
            </a:r>
            <a:endParaRPr kumimoji="1" lang="en-US" altLang="ja-JP" sz="1000" dirty="0"/>
          </a:p>
          <a:p>
            <a:endParaRPr kumimoji="1" lang="en-US" altLang="ja-JP" sz="1000" dirty="0"/>
          </a:p>
          <a:p>
            <a:r>
              <a:rPr kumimoji="1" lang="ja-JP" altLang="en-US" sz="1000" dirty="0"/>
              <a:t>その場合、ページ２についてもすでにランクアップ済の状態とする。</a:t>
            </a:r>
            <a:endParaRPr kumimoji="1" lang="en-US" altLang="ja-JP" sz="1000" dirty="0"/>
          </a:p>
        </p:txBody>
      </p:sp>
      <p:sp>
        <p:nvSpPr>
          <p:cNvPr id="15" name="テキスト ボックス 14">
            <a:extLst>
              <a:ext uri="{FF2B5EF4-FFF2-40B4-BE49-F238E27FC236}">
                <a16:creationId xmlns:a16="http://schemas.microsoft.com/office/drawing/2014/main" id="{F69FC8B8-D9FD-4779-87E4-FEAA9AEB350C}"/>
              </a:ext>
            </a:extLst>
          </p:cNvPr>
          <p:cNvSpPr txBox="1"/>
          <p:nvPr/>
        </p:nvSpPr>
        <p:spPr>
          <a:xfrm>
            <a:off x="865799" y="4786116"/>
            <a:ext cx="3121367" cy="276999"/>
          </a:xfrm>
          <a:prstGeom prst="rect">
            <a:avLst/>
          </a:prstGeom>
          <a:noFill/>
        </p:spPr>
        <p:txBody>
          <a:bodyPr wrap="none" rtlCol="0">
            <a:spAutoFit/>
          </a:bodyPr>
          <a:lstStyle/>
          <a:p>
            <a:r>
              <a:rPr kumimoji="1" lang="ja-JP" altLang="en-US" sz="1200" b="1"/>
              <a:t>・欠片数を捨てる際の確定</a:t>
            </a:r>
            <a:r>
              <a:rPr kumimoji="1" lang="ja-JP" altLang="en-US" sz="1000" b="1">
                <a:solidFill>
                  <a:srgbClr val="FF0000"/>
                </a:solidFill>
              </a:rPr>
              <a:t>（</a:t>
            </a:r>
            <a:r>
              <a:rPr kumimoji="1" lang="en-US" altLang="ja-JP" sz="1000" b="1">
                <a:solidFill>
                  <a:srgbClr val="FF0000"/>
                </a:solidFill>
              </a:rPr>
              <a:t>20200127</a:t>
            </a:r>
            <a:r>
              <a:rPr kumimoji="1" lang="ja-JP" altLang="en-US" sz="1000" b="1">
                <a:solidFill>
                  <a:srgbClr val="FF0000"/>
                </a:solidFill>
              </a:rPr>
              <a:t>新規）</a:t>
            </a:r>
            <a:endParaRPr kumimoji="1" lang="ja-JP" altLang="en-US" sz="1000" b="1" dirty="0">
              <a:solidFill>
                <a:srgbClr val="FF0000"/>
              </a:solidFill>
            </a:endParaRPr>
          </a:p>
        </p:txBody>
      </p:sp>
      <p:sp>
        <p:nvSpPr>
          <p:cNvPr id="19" name="テキスト ボックス 18">
            <a:extLst>
              <a:ext uri="{FF2B5EF4-FFF2-40B4-BE49-F238E27FC236}">
                <a16:creationId xmlns:a16="http://schemas.microsoft.com/office/drawing/2014/main" id="{18F9BCB8-B64B-40D9-9582-C2C97ED7D02D}"/>
              </a:ext>
            </a:extLst>
          </p:cNvPr>
          <p:cNvSpPr txBox="1"/>
          <p:nvPr/>
        </p:nvSpPr>
        <p:spPr>
          <a:xfrm>
            <a:off x="1097475" y="5077102"/>
            <a:ext cx="6340197" cy="553998"/>
          </a:xfrm>
          <a:prstGeom prst="rect">
            <a:avLst/>
          </a:prstGeom>
          <a:noFill/>
        </p:spPr>
        <p:txBody>
          <a:bodyPr wrap="none" rtlCol="0">
            <a:spAutoFit/>
          </a:bodyPr>
          <a:lstStyle/>
          <a:p>
            <a:r>
              <a:rPr kumimoji="1" lang="ja-JP" altLang="en-US" sz="1000"/>
              <a:t>新たに入手した欠片をあきらめることを選択した場合、それはリザルト終了時の通信において確定となる。</a:t>
            </a:r>
            <a:endParaRPr kumimoji="1" lang="en-US" altLang="ja-JP" sz="1000"/>
          </a:p>
          <a:p>
            <a:r>
              <a:rPr kumimoji="1" lang="ja-JP" altLang="en-US" sz="1000"/>
              <a:t>捨てることを選択した後、リザルト中の状態を一旦落とし、再起動した場合、まだ捨てていない状態と</a:t>
            </a:r>
            <a:endParaRPr kumimoji="1" lang="en-US" altLang="ja-JP" sz="1000"/>
          </a:p>
          <a:p>
            <a:r>
              <a:rPr kumimoji="1" lang="ja-JP" altLang="en-US" sz="1000"/>
              <a:t>判断される。</a:t>
            </a:r>
            <a:endParaRPr kumimoji="1" lang="en-US" altLang="ja-JP" sz="1000" dirty="0"/>
          </a:p>
        </p:txBody>
      </p:sp>
    </p:spTree>
    <p:extLst>
      <p:ext uri="{BB962C8B-B14F-4D97-AF65-F5344CB8AC3E}">
        <p14:creationId xmlns:p14="http://schemas.microsoft.com/office/powerpoint/2010/main" val="382317209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0DF1BD-2F68-40A3-A49D-D5C845D0AC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899CE79-817A-4ED8-9EFC-CE2838E8C68E}">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0296febf-2773-4faf-ae76-6dee2362d0db"/>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FD55974E-F046-487A-B706-5E45E058813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5196</TotalTime>
  <Words>4707</Words>
  <Application>Microsoft Office PowerPoint</Application>
  <PresentationFormat>画面に合わせる (4:3)</PresentationFormat>
  <Paragraphs>702</Paragraphs>
  <Slides>29</Slides>
  <Notes>2</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29</vt:i4>
      </vt:variant>
    </vt:vector>
  </HeadingPairs>
  <TitlesOfParts>
    <vt:vector size="35" baseType="lpstr">
      <vt:lpstr>游ゴシック</vt:lpstr>
      <vt:lpstr>Century Gothic</vt:lpstr>
      <vt:lpstr>メイリオ</vt:lpstr>
      <vt:lpstr>Bahnschrift Condensed</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真吾 宮田</cp:lastModifiedBy>
  <cp:revision>280</cp:revision>
  <dcterms:created xsi:type="dcterms:W3CDTF">2019-06-27T02:30:15Z</dcterms:created>
  <dcterms:modified xsi:type="dcterms:W3CDTF">2020-02-07T07:53:24Z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